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59" r:id="rId5"/>
    <p:sldId id="262" r:id="rId6"/>
    <p:sldId id="267" r:id="rId7"/>
    <p:sldId id="268" r:id="rId8"/>
    <p:sldId id="264" r:id="rId9"/>
    <p:sldId id="265" r:id="rId10"/>
    <p:sldId id="270" r:id="rId11"/>
    <p:sldId id="272" r:id="rId12"/>
    <p:sldId id="269" r:id="rId13"/>
    <p:sldId id="271" r:id="rId14"/>
    <p:sldId id="273" r:id="rId15"/>
    <p:sldId id="275" r:id="rId16"/>
    <p:sldId id="266" r:id="rId17"/>
    <p:sldId id="276" r:id="rId18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90">
          <p15:clr>
            <a:srgbClr val="A4A3A4"/>
          </p15:clr>
        </p15:guide>
        <p15:guide id="2" orient="horz" pos="713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5602">
          <p15:clr>
            <a:srgbClr val="A4A3A4"/>
          </p15:clr>
        </p15:guide>
        <p15:guide id="5" pos="3039">
          <p15:clr>
            <a:srgbClr val="A4A3A4"/>
          </p15:clr>
        </p15:guide>
        <p15:guide id="6" pos="4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BE"/>
    <a:srgbClr val="F4AA78"/>
    <a:srgbClr val="EE7C30"/>
    <a:srgbClr val="C49500"/>
    <a:srgbClr val="F9D1B5"/>
    <a:srgbClr val="F7C39F"/>
    <a:srgbClr val="F3A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8653" autoAdjust="0"/>
    <p:restoredTop sz="94660"/>
  </p:normalViewPr>
  <p:slideViewPr>
    <p:cSldViewPr>
      <p:cViewPr varScale="1">
        <p:scale>
          <a:sx n="164" d="100"/>
          <a:sy n="164" d="100"/>
        </p:scale>
        <p:origin x="-120" y="-324"/>
      </p:cViewPr>
      <p:guideLst>
        <p:guide orient="horz" pos="2890"/>
        <p:guide orient="horz" pos="713"/>
        <p:guide orient="horz" pos="1620"/>
        <p:guide pos="5602"/>
        <p:guide pos="3039"/>
        <p:guide pos="4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AC958-0189-4BB0-8DB2-2375CF454C98}" type="datetimeFigureOut">
              <a:rPr lang="de-CH" smtClean="0"/>
              <a:t>11.09.2018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62893-035F-4775-9EC6-E4C839DFEB7F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95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662893-035F-4775-9EC6-E4C839DFEB7F}" type="slidenum">
              <a:rPr lang="de-CH" smtClean="0"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2133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2"/>
          <a:stretch/>
        </p:blipFill>
        <p:spPr>
          <a:xfrm>
            <a:off x="0" y="1"/>
            <a:ext cx="3743908" cy="51434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9892" y="2175707"/>
            <a:ext cx="5293283" cy="396044"/>
          </a:xfrm>
        </p:spPr>
        <p:txBody>
          <a:bodyPr anchor="b" anchorCtr="0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de-CH" noProof="0" dirty="0" smtClean="0"/>
              <a:t>Titelmasterformat durch Klicken bearbeiten</a:t>
            </a:r>
            <a:endParaRPr lang="de-CH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99892" y="2715766"/>
            <a:ext cx="5293283" cy="396044"/>
          </a:xfrm>
        </p:spPr>
        <p:txBody>
          <a:bodyPr/>
          <a:lstStyle>
            <a:lvl1pPr marL="0" indent="0" algn="l">
              <a:lnSpc>
                <a:spcPct val="95000"/>
              </a:lnSpc>
              <a:spcAft>
                <a:spcPts val="0"/>
              </a:spcAft>
              <a:buNone/>
              <a:defRPr sz="25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Formatvorlage des Untertitelmasters durch Klicken bearbeiten</a:t>
            </a:r>
            <a:endParaRPr lang="de-CH" noProof="0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4613535"/>
            <a:ext cx="1480228" cy="430299"/>
          </a:xfrm>
          <a:prstGeom prst="rect">
            <a:avLst/>
          </a:prstGeom>
        </p:spPr>
      </p:pic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601027" y="3795886"/>
            <a:ext cx="5292147" cy="288752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00" baseline="0"/>
            </a:lvl1pPr>
          </a:lstStyle>
          <a:p>
            <a:pPr lvl="0"/>
            <a:r>
              <a:rPr lang="de-CH" noProof="0" dirty="0" smtClean="0"/>
              <a:t>Name / Ort, Datum</a:t>
            </a:r>
            <a:endParaRPr lang="de-CH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4" t="8928"/>
          <a:stretch/>
        </p:blipFill>
        <p:spPr>
          <a:xfrm>
            <a:off x="0" y="0"/>
            <a:ext cx="1039477" cy="252623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baseline="0"/>
            </a:lvl1pPr>
          </a:lstStyle>
          <a:p>
            <a:r>
              <a:rPr lang="de-CH" noProof="0" dirty="0" smtClean="0"/>
              <a:t>Titel</a:t>
            </a:r>
            <a:endParaRPr lang="de-CH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163" y="1131591"/>
            <a:ext cx="8101012" cy="3456383"/>
          </a:xfrm>
        </p:spPr>
        <p:txBody>
          <a:bodyPr/>
          <a:lstStyle>
            <a:lvl1pPr marL="216000" indent="-216000">
              <a:lnSpc>
                <a:spcPct val="95000"/>
              </a:lnSpc>
              <a:buClr>
                <a:srgbClr val="EE7C30"/>
              </a:buClr>
              <a:buFont typeface="Wingdings" panose="05000000000000000000" pitchFamily="2" charset="2"/>
              <a:buChar char="n"/>
              <a:defRPr/>
            </a:lvl1pPr>
            <a:lvl2pPr marL="432000" indent="-216000">
              <a:lnSpc>
                <a:spcPct val="95000"/>
              </a:lnSpc>
              <a:defRPr/>
            </a:lvl2pPr>
            <a:lvl3pPr marL="648000" indent="-216000">
              <a:lnSpc>
                <a:spcPct val="95000"/>
              </a:lnSpc>
              <a:buSzPct val="100000"/>
              <a:buFont typeface="Arial" panose="020B0604020202020204" pitchFamily="34" charset="0"/>
              <a:buChar char="–"/>
              <a:defRPr/>
            </a:lvl3pPr>
            <a:lvl4pPr marL="864000" indent="-216000">
              <a:lnSpc>
                <a:spcPct val="95000"/>
              </a:lnSpc>
              <a:buFont typeface="Arial" panose="020B0604020202020204" pitchFamily="34" charset="0"/>
              <a:buChar char="»"/>
              <a:defRPr/>
            </a:lvl4pPr>
            <a:lvl5pPr marL="1080000" indent="-216000">
              <a:lnSpc>
                <a:spcPct val="95000"/>
              </a:lnSpc>
              <a:buSzPct val="70000"/>
              <a:buFont typeface="Wingdings" panose="05000000000000000000" pitchFamily="2" charset="2"/>
              <a:buChar char="l"/>
              <a:defRPr/>
            </a:lvl5pPr>
          </a:lstStyle>
          <a:p>
            <a:pPr lvl="0"/>
            <a:r>
              <a:rPr lang="de-CH" noProof="0" dirty="0" smtClean="0"/>
              <a:t>Textmasterformate durch Klicken bearbeiten</a:t>
            </a:r>
          </a:p>
          <a:p>
            <a:pPr lvl="1"/>
            <a:r>
              <a:rPr lang="de-CH" noProof="0" dirty="0" smtClean="0"/>
              <a:t>Zweite Ebene</a:t>
            </a:r>
          </a:p>
          <a:p>
            <a:pPr lvl="2"/>
            <a:r>
              <a:rPr lang="de-CH" noProof="0" dirty="0" smtClean="0"/>
              <a:t>Dritte Ebene</a:t>
            </a:r>
          </a:p>
          <a:p>
            <a:pPr lvl="3"/>
            <a:r>
              <a:rPr lang="de-CH" noProof="0" dirty="0" smtClean="0"/>
              <a:t>Vierte Ebene</a:t>
            </a:r>
          </a:p>
          <a:p>
            <a:pPr lvl="4"/>
            <a:r>
              <a:rPr lang="de-CH" noProof="0" dirty="0" smtClean="0"/>
              <a:t>Fünfte Ebene</a:t>
            </a:r>
            <a:endParaRPr lang="de-CH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1500" y="4803998"/>
            <a:ext cx="720663" cy="216025"/>
          </a:xfrm>
        </p:spPr>
        <p:txBody>
          <a:bodyPr lIns="0"/>
          <a:lstStyle/>
          <a:p>
            <a:fld id="{391352B4-101B-4192-897D-7A68AE36B3E0}" type="datetime1">
              <a:rPr lang="de-CH" noProof="0" smtClean="0"/>
              <a:t>11.09.2018</a:t>
            </a:fld>
            <a:endParaRPr lang="de-CH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63588" y="4803998"/>
            <a:ext cx="6876764" cy="21602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/>
          <a:lstStyle>
            <a:lvl1pPr>
              <a:lnSpc>
                <a:spcPct val="95000"/>
              </a:lnSpc>
              <a:defRPr lang="de-CH" sz="1100">
                <a:solidFill>
                  <a:schemeClr val="tx1"/>
                </a:solidFill>
                <a:latin typeface="+mj-lt"/>
              </a:defRPr>
            </a:lvl1pPr>
          </a:lstStyle>
          <a:p>
            <a:pPr algn="l">
              <a:tabLst>
                <a:tab pos="509588" algn="r"/>
                <a:tab pos="539750" algn="l"/>
              </a:tabLst>
            </a:pPr>
            <a:r>
              <a:rPr lang="de-CH" noProof="0" dirty="0" smtClean="0"/>
              <a:t>	*	Fussnote</a:t>
            </a:r>
          </a:p>
          <a:p>
            <a:pPr algn="l">
              <a:tabLst>
                <a:tab pos="509588" algn="r"/>
                <a:tab pos="539750" algn="l"/>
              </a:tabLst>
            </a:pPr>
            <a:r>
              <a:rPr lang="de-CH" noProof="0" dirty="0" smtClean="0"/>
              <a:t>	</a:t>
            </a:r>
            <a:r>
              <a:rPr lang="de-CH" baseline="30000" noProof="0" dirty="0" smtClean="0"/>
              <a:t>1)</a:t>
            </a:r>
            <a:r>
              <a:rPr lang="de-CH" noProof="0" dirty="0" smtClean="0"/>
              <a:t>	Fussnote</a:t>
            </a:r>
          </a:p>
          <a:p>
            <a:pPr algn="l">
              <a:tabLst>
                <a:tab pos="509588" algn="r"/>
                <a:tab pos="539750" algn="l"/>
              </a:tabLst>
            </a:pPr>
            <a:r>
              <a:rPr lang="de-CH" noProof="0" dirty="0" smtClean="0"/>
              <a:t>	Quelle:	Quellenangabe</a:t>
            </a:r>
            <a:endParaRPr lang="de-CH" noProof="0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40452" y="51470"/>
            <a:ext cx="249154" cy="25202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100" smtClean="0"/>
            </a:lvl1pPr>
          </a:lstStyle>
          <a:p>
            <a:fld id="{6C6AE60A-B69C-4790-82F7-3882EDF23186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792163" y="663538"/>
            <a:ext cx="8101012" cy="324036"/>
          </a:xfrm>
        </p:spPr>
        <p:txBody>
          <a:bodyPr/>
          <a:lstStyle>
            <a:lvl1pPr marL="0" indent="0">
              <a:buNone/>
              <a:defRPr sz="18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de-CH" noProof="0" dirty="0" smtClean="0"/>
              <a:t>Subtitel (löschen, falls zweizeiliger Titel)</a:t>
            </a:r>
            <a:endParaRPr lang="de-CH" noProof="0" dirty="0"/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94" y="4704263"/>
            <a:ext cx="1152370" cy="324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4" t="8928"/>
          <a:stretch/>
        </p:blipFill>
        <p:spPr>
          <a:xfrm>
            <a:off x="0" y="0"/>
            <a:ext cx="1039477" cy="252623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137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92163" y="339502"/>
            <a:ext cx="8101012" cy="324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 dirty="0" smtClean="0"/>
              <a:t>Titelmasterformat durch Klicken bearbeiten</a:t>
            </a:r>
            <a:endParaRPr lang="de-CH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1500" y="4803998"/>
            <a:ext cx="720663" cy="216025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fld id="{6EF8DFE8-7453-49CB-98FC-7363D8BC24C1}" type="datetime1">
              <a:rPr lang="de-CH" noProof="0" smtClean="0"/>
              <a:t>11.09.2018</a:t>
            </a:fld>
            <a:endParaRPr lang="de-CH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63588" y="4803999"/>
            <a:ext cx="6876764" cy="216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de-CH" sz="1100" smtClean="0">
                <a:latin typeface="+mj-lt"/>
              </a:defRPr>
            </a:lvl1pPr>
          </a:lstStyle>
          <a:p>
            <a:pPr>
              <a:lnSpc>
                <a:spcPct val="95000"/>
              </a:lnSpc>
              <a:tabLst>
                <a:tab pos="509588" algn="r"/>
                <a:tab pos="539750" algn="l"/>
              </a:tabLst>
            </a:pPr>
            <a:r>
              <a:rPr lang="de-CH" noProof="0" dirty="0" smtClean="0"/>
              <a:t>	*	Fussnote</a:t>
            </a:r>
          </a:p>
          <a:p>
            <a:pPr>
              <a:lnSpc>
                <a:spcPct val="95000"/>
              </a:lnSpc>
              <a:tabLst>
                <a:tab pos="509588" algn="r"/>
                <a:tab pos="539750" algn="l"/>
              </a:tabLst>
            </a:pPr>
            <a:r>
              <a:rPr lang="de-CH" noProof="0" dirty="0" smtClean="0"/>
              <a:t>	</a:t>
            </a:r>
            <a:r>
              <a:rPr lang="de-CH" baseline="30000" noProof="0" dirty="0" smtClean="0"/>
              <a:t>1)</a:t>
            </a:r>
            <a:r>
              <a:rPr lang="de-CH" noProof="0" dirty="0" smtClean="0"/>
              <a:t>	Fussnote</a:t>
            </a:r>
          </a:p>
          <a:p>
            <a:pPr>
              <a:lnSpc>
                <a:spcPct val="95000"/>
              </a:lnSpc>
              <a:tabLst>
                <a:tab pos="509588" algn="r"/>
                <a:tab pos="539750" algn="l"/>
              </a:tabLst>
            </a:pPr>
            <a:r>
              <a:rPr lang="de-CH" noProof="0" dirty="0" smtClean="0"/>
              <a:t>	Quelle:	Quellenangabe</a:t>
            </a:r>
            <a:endParaRPr lang="de-CH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40452" y="51470"/>
            <a:ext cx="249154" cy="25202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fld id="{6C6AE60A-B69C-4790-82F7-3882EDF23186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2163" y="1131591"/>
            <a:ext cx="8101011" cy="3456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16000" lvl="0" indent="-216000">
              <a:buChar char="n"/>
            </a:pPr>
            <a:r>
              <a:rPr lang="de-CH" noProof="0" dirty="0" smtClean="0"/>
              <a:t>Textmasterformate durch Klicken bearbeiten</a:t>
            </a:r>
          </a:p>
          <a:p>
            <a:pPr marL="432000" lvl="1" indent="-216000"/>
            <a:r>
              <a:rPr lang="de-CH" noProof="0" dirty="0" smtClean="0"/>
              <a:t>Zweite Ebene</a:t>
            </a:r>
          </a:p>
          <a:p>
            <a:pPr marL="648000" lvl="2" indent="-216000"/>
            <a:r>
              <a:rPr lang="de-CH" noProof="0" dirty="0" smtClean="0"/>
              <a:t>Dritte Ebene</a:t>
            </a:r>
          </a:p>
          <a:p>
            <a:pPr marL="864000" lvl="3" indent="-216000"/>
            <a:r>
              <a:rPr lang="de-CH" noProof="0" dirty="0" smtClean="0"/>
              <a:t>Vierte Ebene</a:t>
            </a:r>
          </a:p>
          <a:p>
            <a:pPr marL="1080000" lvl="4" indent="-216000"/>
            <a:r>
              <a:rPr lang="de-CH" noProof="0" dirty="0" smtClean="0"/>
              <a:t>Fünfte Ebene</a:t>
            </a:r>
            <a:endParaRPr lang="de-CH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EE7C30"/>
        </a:buClr>
        <a:buSzPct val="80000"/>
        <a:buFont typeface="Wingdings" panose="05000000000000000000" pitchFamily="2" charset="2"/>
        <a:buChar char=""/>
        <a:defRPr lang="de-CH" sz="14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EE7C30"/>
        </a:buClr>
        <a:buSzPct val="70000"/>
        <a:buFont typeface="Wingdings" panose="05000000000000000000" pitchFamily="2" charset="2"/>
        <a:buChar char="¡"/>
        <a:defRPr lang="de-CH" sz="1400" kern="1200" noProof="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EE7C30"/>
        </a:buClr>
        <a:buSzPct val="100000"/>
        <a:buFont typeface="Arial" panose="020B0604020202020204" pitchFamily="34" charset="0"/>
        <a:buChar char="–"/>
        <a:defRPr lang="de-CH" sz="1400" kern="1200" noProof="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EE7C30"/>
        </a:buClr>
        <a:buFont typeface="Arial" panose="020B0604020202020204" pitchFamily="34" charset="0"/>
        <a:buChar char="»"/>
        <a:defRPr lang="de-CH" sz="1400" kern="1200" noProof="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5000"/>
        </a:lnSpc>
        <a:spcBef>
          <a:spcPts val="0"/>
        </a:spcBef>
        <a:spcAft>
          <a:spcPts val="300"/>
        </a:spcAft>
        <a:buClr>
          <a:srgbClr val="EE7C30"/>
        </a:buClr>
        <a:buSzPct val="70000"/>
        <a:buFont typeface="Wingdings" panose="05000000000000000000" pitchFamily="2" charset="2"/>
        <a:buChar char="l"/>
        <a:defRPr lang="de-CH" sz="1400" kern="1200" noProof="0" dirty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Predicting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household</a:t>
            </a:r>
            <a:r>
              <a:rPr lang="de-CH" dirty="0" smtClean="0"/>
              <a:t> </a:t>
            </a:r>
            <a:r>
              <a:rPr lang="de-CH" dirty="0" err="1" smtClean="0"/>
              <a:t>composition</a:t>
            </a:r>
            <a:r>
              <a:rPr lang="de-CH" dirty="0" smtClean="0"/>
              <a:t> </a:t>
            </a:r>
            <a:r>
              <a:rPr lang="de-CH" dirty="0" err="1" smtClean="0"/>
              <a:t>from</a:t>
            </a:r>
            <a:r>
              <a:rPr lang="de-CH" dirty="0" smtClean="0"/>
              <a:t> TV </a:t>
            </a:r>
            <a:r>
              <a:rPr lang="de-CH" dirty="0" err="1" smtClean="0"/>
              <a:t>viewing</a:t>
            </a:r>
            <a:endParaRPr lang="de-CH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ETH DAS </a:t>
            </a:r>
            <a:r>
              <a:rPr lang="de-CH" dirty="0" err="1" smtClean="0"/>
              <a:t>applied</a:t>
            </a:r>
            <a:r>
              <a:rPr lang="de-CH" dirty="0" smtClean="0"/>
              <a:t> </a:t>
            </a:r>
            <a:r>
              <a:rPr lang="de-CH" dirty="0" err="1" smtClean="0"/>
              <a:t>statistics</a:t>
            </a:r>
            <a:r>
              <a:rPr lang="de-CH" dirty="0" smtClean="0"/>
              <a:t> </a:t>
            </a:r>
            <a:r>
              <a:rPr lang="de-CH" dirty="0" err="1" smtClean="0"/>
              <a:t>workshop</a:t>
            </a:r>
            <a:endParaRPr lang="de-CH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Rafael </a:t>
            </a:r>
            <a:r>
              <a:rPr lang="de-CH" dirty="0" err="1" smtClean="0"/>
              <a:t>Lüchinger</a:t>
            </a:r>
            <a:r>
              <a:rPr lang="de-CH" dirty="0" smtClean="0"/>
              <a:t> / 2018-09-10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028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TV </a:t>
            </a:r>
            <a:r>
              <a:rPr lang="de-CH" dirty="0" err="1" smtClean="0"/>
              <a:t>Viewing</a:t>
            </a:r>
            <a:r>
              <a:rPr lang="de-CH" dirty="0" smtClean="0"/>
              <a:t> Data</a:t>
            </a:r>
            <a:endParaRPr lang="de-CH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926" y="2433919"/>
            <a:ext cx="4540374" cy="240019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895722" y="2643758"/>
            <a:ext cx="1188132" cy="3960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de-CH" sz="1400" dirty="0" smtClean="0"/>
              <a:t>Individual </a:t>
            </a:r>
            <a:r>
              <a:rPr lang="de-CH" sz="1400" dirty="0" err="1" smtClean="0"/>
              <a:t>level</a:t>
            </a:r>
            <a:endParaRPr lang="de-CH" sz="14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895722" y="4153625"/>
            <a:ext cx="1188132" cy="2183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de-CH" sz="1400" dirty="0" err="1" smtClean="0"/>
              <a:t>household</a:t>
            </a:r>
            <a:r>
              <a:rPr lang="de-CH" sz="1400" dirty="0" smtClean="0"/>
              <a:t> </a:t>
            </a:r>
            <a:r>
              <a:rPr lang="de-CH" sz="1400" dirty="0" err="1" smtClean="0"/>
              <a:t>level</a:t>
            </a:r>
            <a:endParaRPr lang="de-CH" sz="1400" dirty="0" smtClean="0"/>
          </a:p>
        </p:txBody>
      </p:sp>
      <p:grpSp>
        <p:nvGrpSpPr>
          <p:cNvPr id="5" name="Gruppieren 4"/>
          <p:cNvGrpSpPr/>
          <p:nvPr/>
        </p:nvGrpSpPr>
        <p:grpSpPr>
          <a:xfrm>
            <a:off x="792163" y="1106232"/>
            <a:ext cx="8063594" cy="992702"/>
            <a:chOff x="792163" y="1106232"/>
            <a:chExt cx="8063594" cy="992702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/>
            <a:srcRect t="10632" b="3432"/>
            <a:stretch/>
          </p:blipFill>
          <p:spPr>
            <a:xfrm>
              <a:off x="792163" y="1106232"/>
              <a:ext cx="8063594" cy="959161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2159732" y="1234838"/>
              <a:ext cx="432048" cy="864096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237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Features </a:t>
            </a:r>
            <a:r>
              <a:rPr lang="de-CH" dirty="0" err="1" smtClean="0"/>
              <a:t>Selection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grayscl/>
          </a:blip>
          <a:srcRect l="12782" t="20967" r="21857" b="4628"/>
          <a:stretch/>
        </p:blipFill>
        <p:spPr>
          <a:xfrm>
            <a:off x="863588" y="2967800"/>
            <a:ext cx="2520280" cy="210874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3" y="1256600"/>
            <a:ext cx="2694474" cy="174719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/>
          <a:srcRect l="1043" t="4597" r="54621" b="54644"/>
          <a:stretch/>
        </p:blipFill>
        <p:spPr>
          <a:xfrm>
            <a:off x="3743908" y="1393995"/>
            <a:ext cx="2016224" cy="1429783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3779912" y="951564"/>
            <a:ext cx="1584176" cy="180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de-CH" sz="1400" dirty="0" smtClean="0"/>
              <a:t>B. Channel Groups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6120172" y="951564"/>
            <a:ext cx="2088232" cy="180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de-CH" sz="1400" dirty="0" smtClean="0"/>
              <a:t>C. </a:t>
            </a:r>
            <a:r>
              <a:rPr lang="de-CH" sz="1400" dirty="0" err="1" smtClean="0"/>
              <a:t>Program</a:t>
            </a:r>
            <a:r>
              <a:rPr lang="de-CH" sz="1400" dirty="0" smtClean="0"/>
              <a:t> Genre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827584" y="951564"/>
            <a:ext cx="2088232" cy="180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de-CH" sz="1400" dirty="0" smtClean="0"/>
              <a:t>A. </a:t>
            </a:r>
            <a:r>
              <a:rPr lang="de-CH" sz="1400" dirty="0" err="1" smtClean="0"/>
              <a:t>Viewing</a:t>
            </a:r>
            <a:r>
              <a:rPr lang="de-CH" sz="1400" dirty="0" smtClean="0"/>
              <a:t> Time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6084168" y="1294788"/>
            <a:ext cx="2827293" cy="1673012"/>
            <a:chOff x="6084168" y="1294788"/>
            <a:chExt cx="2827293" cy="1673012"/>
          </a:xfrm>
        </p:grpSpPr>
        <p:pic>
          <p:nvPicPr>
            <p:cNvPr id="17" name="Grafik 16"/>
            <p:cNvPicPr>
              <a:picLocks noChangeAspect="1"/>
            </p:cNvPicPr>
            <p:nvPr/>
          </p:nvPicPr>
          <p:blipFill rotWithShape="1">
            <a:blip r:embed="rId4"/>
            <a:srcRect l="6616" t="48054" r="24808"/>
            <a:stretch/>
          </p:blipFill>
          <p:spPr>
            <a:xfrm>
              <a:off x="6084168" y="1315771"/>
              <a:ext cx="2827293" cy="1652029"/>
            </a:xfrm>
            <a:prstGeom prst="rect">
              <a:avLst/>
            </a:prstGeom>
          </p:spPr>
        </p:pic>
        <p:sp>
          <p:nvSpPr>
            <p:cNvPr id="21" name="Rechteck 20"/>
            <p:cNvSpPr/>
            <p:nvPr/>
          </p:nvSpPr>
          <p:spPr>
            <a:xfrm>
              <a:off x="6372200" y="1294788"/>
              <a:ext cx="72008" cy="4571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11167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Train &amp; Test Data</a:t>
            </a:r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879562"/>
            <a:ext cx="1320082" cy="406845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/>
          <a:srcRect b="2265"/>
          <a:stretch/>
        </p:blipFill>
        <p:spPr>
          <a:xfrm>
            <a:off x="900175" y="2787774"/>
            <a:ext cx="3556634" cy="99503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821285" y="4022943"/>
            <a:ext cx="11224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200" dirty="0">
                <a:solidFill>
                  <a:srgbClr val="C00000"/>
                </a:solidFill>
              </a:rPr>
              <a:t># </a:t>
            </a:r>
            <a:r>
              <a:rPr lang="de-CH" sz="1200" dirty="0" err="1">
                <a:solidFill>
                  <a:srgbClr val="C00000"/>
                </a:solidFill>
              </a:rPr>
              <a:t>chance</a:t>
            </a:r>
            <a:r>
              <a:rPr lang="de-CH" sz="1200" dirty="0">
                <a:solidFill>
                  <a:srgbClr val="C00000"/>
                </a:solidFill>
              </a:rPr>
              <a:t> </a:t>
            </a:r>
            <a:r>
              <a:rPr lang="de-CH" sz="1200" dirty="0" err="1">
                <a:solidFill>
                  <a:srgbClr val="C00000"/>
                </a:solidFill>
              </a:rPr>
              <a:t>is</a:t>
            </a:r>
            <a:r>
              <a:rPr lang="de-CH" sz="1200" dirty="0">
                <a:solidFill>
                  <a:srgbClr val="C00000"/>
                </a:solidFill>
              </a:rPr>
              <a:t> 1/5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" b="684"/>
          <a:stretch/>
        </p:blipFill>
        <p:spPr bwMode="auto">
          <a:xfrm>
            <a:off x="813873" y="1455626"/>
            <a:ext cx="5846359" cy="82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Between</a:t>
            </a:r>
            <a:r>
              <a:rPr lang="de-CH" dirty="0" smtClean="0"/>
              <a:t> </a:t>
            </a:r>
            <a:r>
              <a:rPr lang="de-CH" dirty="0" err="1" smtClean="0"/>
              <a:t>features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3" y="951570"/>
            <a:ext cx="2493093" cy="183620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956643"/>
            <a:ext cx="2462707" cy="183113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227" y="951570"/>
            <a:ext cx="2457756" cy="183620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939"/>
          <a:stretch/>
        </p:blipFill>
        <p:spPr>
          <a:xfrm>
            <a:off x="863588" y="2931790"/>
            <a:ext cx="3168352" cy="209563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410" y="3219822"/>
            <a:ext cx="2495550" cy="31432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481" y="2921406"/>
            <a:ext cx="2621731" cy="213462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635896" y="735546"/>
            <a:ext cx="1584176" cy="180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de-CH" sz="1400" dirty="0" smtClean="0"/>
              <a:t>B. Channel Groups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336196" y="735546"/>
            <a:ext cx="2088232" cy="180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de-CH" sz="1400" dirty="0" smtClean="0"/>
              <a:t>C. </a:t>
            </a:r>
            <a:r>
              <a:rPr lang="de-CH" sz="1400" dirty="0" err="1" smtClean="0"/>
              <a:t>Program</a:t>
            </a:r>
            <a:r>
              <a:rPr lang="de-CH" sz="1400" dirty="0" smtClean="0"/>
              <a:t> Genre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827584" y="735546"/>
            <a:ext cx="2088232" cy="1800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de-CH" sz="1400" dirty="0" smtClean="0"/>
              <a:t>A. </a:t>
            </a:r>
            <a:r>
              <a:rPr lang="de-CH" sz="1400" dirty="0" err="1" smtClean="0"/>
              <a:t>Viewing</a:t>
            </a:r>
            <a:r>
              <a:rPr lang="de-CH" sz="1400" dirty="0" smtClean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2660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Random </a:t>
            </a:r>
            <a:r>
              <a:rPr lang="de-CH" dirty="0" err="1" smtClean="0"/>
              <a:t>Forest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l="553" t="912" b="66401"/>
          <a:stretch/>
        </p:blipFill>
        <p:spPr>
          <a:xfrm>
            <a:off x="791580" y="895217"/>
            <a:ext cx="6374904" cy="56040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/>
          <a:srcRect t="29241"/>
          <a:stretch/>
        </p:blipFill>
        <p:spPr>
          <a:xfrm>
            <a:off x="791580" y="1700126"/>
            <a:ext cx="4989549" cy="311036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465" y="1491630"/>
            <a:ext cx="436202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6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Variable </a:t>
            </a:r>
            <a:r>
              <a:rPr lang="de-CH" dirty="0" err="1" smtClean="0"/>
              <a:t>Importance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915566"/>
            <a:ext cx="5749652" cy="402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5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Prior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HHsize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6" y="1023578"/>
            <a:ext cx="6307952" cy="374441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979712" y="807554"/>
            <a:ext cx="14401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de-CH" sz="1400" dirty="0" smtClean="0"/>
              <a:t>Deutschschweiz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139952" y="807554"/>
            <a:ext cx="14401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de-CH" sz="1400" dirty="0" smtClean="0"/>
              <a:t>Suisse </a:t>
            </a:r>
            <a:r>
              <a:rPr lang="de-CH" sz="1400" dirty="0" err="1" smtClean="0"/>
              <a:t>Romande</a:t>
            </a:r>
            <a:endParaRPr lang="de-CH" sz="140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6228184" y="807554"/>
            <a:ext cx="14401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de-CH" sz="1400" dirty="0" err="1" smtClean="0"/>
              <a:t>Svizzera</a:t>
            </a:r>
            <a:r>
              <a:rPr lang="de-CH" sz="1400" dirty="0" smtClean="0"/>
              <a:t> </a:t>
            </a:r>
            <a:r>
              <a:rPr lang="de-CH" sz="1400" dirty="0" err="1" smtClean="0"/>
              <a:t>Italiana</a:t>
            </a:r>
            <a:endParaRPr lang="de-CH" sz="14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359532" y="1887674"/>
            <a:ext cx="14401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de-CH" sz="1400" dirty="0" smtClean="0"/>
              <a:t>Haushalte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63498" y="3687874"/>
            <a:ext cx="1440160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de-CH" sz="1400" dirty="0" smtClean="0"/>
              <a:t>Personen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459502" y="4803998"/>
            <a:ext cx="2700299" cy="2160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000"/>
              </a:lnSpc>
            </a:pPr>
            <a:r>
              <a:rPr lang="de-CH" sz="1400" dirty="0" smtClean="0"/>
              <a:t>Haushaltsgrösse 1 bis 5</a:t>
            </a:r>
          </a:p>
        </p:txBody>
      </p:sp>
    </p:spTree>
    <p:extLst>
      <p:ext uri="{BB962C8B-B14F-4D97-AF65-F5344CB8AC3E}">
        <p14:creationId xmlns:p14="http://schemas.microsoft.com/office/powerpoint/2010/main" val="24766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Outlook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More &amp; </a:t>
            </a:r>
            <a:r>
              <a:rPr lang="de-CH" dirty="0" err="1" smtClean="0"/>
              <a:t>better</a:t>
            </a:r>
            <a:r>
              <a:rPr lang="de-CH" dirty="0" smtClean="0"/>
              <a:t> </a:t>
            </a:r>
            <a:r>
              <a:rPr lang="de-CH" dirty="0" err="1" smtClean="0"/>
              <a:t>features</a:t>
            </a:r>
            <a:r>
              <a:rPr lang="de-CH" dirty="0" smtClean="0"/>
              <a:t>, </a:t>
            </a:r>
            <a:r>
              <a:rPr lang="de-CH" dirty="0" err="1" smtClean="0"/>
              <a:t>based</a:t>
            </a:r>
            <a:r>
              <a:rPr lang="de-CH" dirty="0" smtClean="0"/>
              <a:t> on </a:t>
            </a:r>
            <a:r>
              <a:rPr lang="de-CH" dirty="0" err="1" smtClean="0"/>
              <a:t>longer</a:t>
            </a:r>
            <a:r>
              <a:rPr lang="de-CH" dirty="0" smtClean="0"/>
              <a:t> </a:t>
            </a:r>
            <a:r>
              <a:rPr lang="de-CH" dirty="0" err="1" smtClean="0"/>
              <a:t>period</a:t>
            </a:r>
            <a:r>
              <a:rPr lang="de-CH" dirty="0" smtClean="0"/>
              <a:t>, e.g. </a:t>
            </a:r>
            <a:r>
              <a:rPr lang="de-CH" dirty="0" err="1" smtClean="0"/>
              <a:t>year</a:t>
            </a:r>
            <a:endParaRPr lang="de-CH" dirty="0" smtClean="0"/>
          </a:p>
          <a:p>
            <a:r>
              <a:rPr lang="de-CH" dirty="0"/>
              <a:t>Other </a:t>
            </a:r>
            <a:r>
              <a:rPr lang="de-CH" dirty="0" err="1"/>
              <a:t>Classifier</a:t>
            </a:r>
            <a:r>
              <a:rPr lang="de-CH" dirty="0"/>
              <a:t> (</a:t>
            </a:r>
            <a:r>
              <a:rPr lang="de-CH" dirty="0" err="1"/>
              <a:t>Multinomial</a:t>
            </a:r>
            <a:r>
              <a:rPr lang="de-CH" dirty="0"/>
              <a:t> </a:t>
            </a:r>
            <a:r>
              <a:rPr lang="de-CH" dirty="0" err="1"/>
              <a:t>Logistic</a:t>
            </a:r>
            <a:r>
              <a:rPr lang="de-CH" dirty="0"/>
              <a:t> Model, Linear </a:t>
            </a:r>
            <a:r>
              <a:rPr lang="de-CH" dirty="0" err="1"/>
              <a:t>Discriminant</a:t>
            </a:r>
            <a:r>
              <a:rPr lang="de-CH" dirty="0"/>
              <a:t> </a:t>
            </a:r>
            <a:r>
              <a:rPr lang="de-CH" dirty="0" smtClean="0"/>
              <a:t>Analysis, </a:t>
            </a:r>
            <a:r>
              <a:rPr lang="de-CH" dirty="0" err="1" smtClean="0"/>
              <a:t>Stochastic</a:t>
            </a:r>
            <a:r>
              <a:rPr lang="de-CH" dirty="0" smtClean="0"/>
              <a:t> </a:t>
            </a:r>
            <a:r>
              <a:rPr lang="de-CH" dirty="0"/>
              <a:t>Gradient </a:t>
            </a:r>
            <a:r>
              <a:rPr lang="de-CH" dirty="0" err="1" smtClean="0"/>
              <a:t>Boosting</a:t>
            </a:r>
            <a:r>
              <a:rPr lang="de-CH" dirty="0" smtClean="0"/>
              <a:t>, Support </a:t>
            </a:r>
            <a:r>
              <a:rPr lang="de-CH" dirty="0" err="1" smtClean="0"/>
              <a:t>Vector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Could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 </a:t>
            </a:r>
            <a:r>
              <a:rPr lang="de-CH" dirty="0" err="1" smtClean="0"/>
              <a:t>priors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hh</a:t>
            </a:r>
            <a:r>
              <a:rPr lang="de-CH" dirty="0" smtClean="0"/>
              <a:t> </a:t>
            </a:r>
            <a:r>
              <a:rPr lang="de-CH" dirty="0" err="1" smtClean="0"/>
              <a:t>composition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region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on FSO </a:t>
            </a:r>
            <a:r>
              <a:rPr lang="de-CH" dirty="0" err="1" smtClean="0"/>
              <a:t>data</a:t>
            </a:r>
            <a:endParaRPr lang="de-CH" dirty="0" smtClean="0"/>
          </a:p>
          <a:p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household</a:t>
            </a:r>
            <a:r>
              <a:rPr lang="de-CH" dirty="0" smtClean="0"/>
              <a:t> </a:t>
            </a:r>
            <a:r>
              <a:rPr lang="de-CH" dirty="0" err="1" smtClean="0"/>
              <a:t>size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individual </a:t>
            </a:r>
            <a:r>
              <a:rPr lang="de-CH" dirty="0" err="1" smtClean="0"/>
              <a:t>level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age</a:t>
            </a:r>
            <a:r>
              <a:rPr lang="de-CH" dirty="0" smtClean="0"/>
              <a:t> / </a:t>
            </a:r>
            <a:r>
              <a:rPr lang="de-CH" dirty="0" err="1" smtClean="0"/>
              <a:t>sex</a:t>
            </a:r>
            <a:r>
              <a:rPr lang="de-CH" dirty="0" smtClean="0"/>
              <a:t> </a:t>
            </a:r>
            <a:endParaRPr lang="de-CH" dirty="0"/>
          </a:p>
          <a:p>
            <a:r>
              <a:rPr lang="de-CH" dirty="0" smtClean="0"/>
              <a:t>Change </a:t>
            </a:r>
            <a:r>
              <a:rPr lang="de-CH" dirty="0" err="1" smtClean="0"/>
              <a:t>household</a:t>
            </a:r>
            <a:r>
              <a:rPr lang="de-CH" dirty="0" smtClean="0"/>
              <a:t> </a:t>
            </a:r>
            <a:r>
              <a:rPr lang="de-CH" dirty="0" err="1" smtClean="0"/>
              <a:t>size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household</a:t>
            </a:r>
            <a:r>
              <a:rPr lang="de-CH" dirty="0" smtClean="0"/>
              <a:t> </a:t>
            </a:r>
            <a:r>
              <a:rPr lang="de-CH" dirty="0" err="1" smtClean="0"/>
              <a:t>composition</a:t>
            </a:r>
            <a:endParaRPr lang="de-CH" dirty="0" smtClean="0"/>
          </a:p>
          <a:p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2" y="2571750"/>
            <a:ext cx="3443486" cy="19583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535746"/>
            <a:ext cx="4723148" cy="1066106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355976" y="4659982"/>
            <a:ext cx="3024336" cy="252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CH" sz="1000" i="1" dirty="0" smtClean="0"/>
              <a:t>RSNB 2014, Panel </a:t>
            </a:r>
            <a:r>
              <a:rPr lang="de-CH" sz="1000" i="1" dirty="0"/>
              <a:t>Control Review 2014 </a:t>
            </a:r>
            <a:r>
              <a:rPr lang="de-CH" sz="1000" i="1" dirty="0" err="1" smtClean="0"/>
              <a:t>for</a:t>
            </a:r>
            <a:r>
              <a:rPr lang="de-CH" sz="1000" i="1" dirty="0" smtClean="0"/>
              <a:t> BARB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431540" y="4659982"/>
            <a:ext cx="3371478" cy="252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CH" sz="1000" i="1" dirty="0" smtClean="0"/>
              <a:t>Man, 2016, </a:t>
            </a:r>
            <a:r>
              <a:rPr lang="en-US" sz="1000" i="1" dirty="0"/>
              <a:t>Statistical Learning of Household Composition from</a:t>
            </a:r>
          </a:p>
          <a:p>
            <a:r>
              <a:rPr lang="de-CH" sz="1000" i="1" dirty="0"/>
              <a:t>Television </a:t>
            </a:r>
            <a:r>
              <a:rPr lang="de-CH" sz="1000" i="1" dirty="0" err="1"/>
              <a:t>Viewing</a:t>
            </a:r>
            <a:r>
              <a:rPr lang="de-CH" sz="1000" i="1" dirty="0"/>
              <a:t> </a:t>
            </a:r>
            <a:r>
              <a:rPr lang="de-CH" sz="1000" i="1" dirty="0" err="1"/>
              <a:t>Behaviour</a:t>
            </a:r>
            <a:endParaRPr lang="de-CH" sz="1000" i="1" dirty="0" smtClean="0"/>
          </a:p>
        </p:txBody>
      </p:sp>
    </p:spTree>
    <p:extLst>
      <p:ext uri="{BB962C8B-B14F-4D97-AF65-F5344CB8AC3E}">
        <p14:creationId xmlns:p14="http://schemas.microsoft.com/office/powerpoint/2010/main" val="376294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18"/>
          <p:cNvSpPr txBox="1"/>
          <p:nvPr/>
        </p:nvSpPr>
        <p:spPr>
          <a:xfrm>
            <a:off x="792162" y="1311610"/>
            <a:ext cx="2306947" cy="3312368"/>
          </a:xfrm>
          <a:prstGeom prst="rect">
            <a:avLst/>
          </a:prstGeom>
          <a:solidFill>
            <a:srgbClr val="FAD6BE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endParaRPr lang="de-CH" sz="1400" dirty="0" smtClean="0"/>
          </a:p>
          <a:p>
            <a:pPr>
              <a:lnSpc>
                <a:spcPct val="95000"/>
              </a:lnSpc>
            </a:pPr>
            <a:r>
              <a:rPr lang="de-CH" sz="1400" dirty="0" smtClean="0"/>
              <a:t>  Master </a:t>
            </a:r>
            <a:r>
              <a:rPr lang="de-CH" sz="1400" dirty="0" err="1" smtClean="0"/>
              <a:t>Psychology</a:t>
            </a:r>
            <a:r>
              <a:rPr lang="de-CH" sz="1400" dirty="0"/>
              <a:t>,</a:t>
            </a:r>
            <a:r>
              <a:rPr lang="de-CH" sz="1400" dirty="0" smtClean="0"/>
              <a:t> UZH</a:t>
            </a:r>
          </a:p>
          <a:p>
            <a:pPr>
              <a:lnSpc>
                <a:spcPct val="95000"/>
              </a:lnSpc>
            </a:pPr>
            <a:endParaRPr lang="de-CH" sz="1400" dirty="0"/>
          </a:p>
          <a:p>
            <a:pPr>
              <a:lnSpc>
                <a:spcPct val="95000"/>
              </a:lnSpc>
            </a:pPr>
            <a:r>
              <a:rPr lang="de-CH" sz="1400" dirty="0" smtClean="0"/>
              <a:t>  Visual </a:t>
            </a:r>
            <a:r>
              <a:rPr lang="de-CH" sz="1400" dirty="0" err="1" smtClean="0"/>
              <a:t>Cognition</a:t>
            </a:r>
            <a:endParaRPr lang="de-CH" sz="1400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5940152" y="1311610"/>
            <a:ext cx="2923026" cy="3312368"/>
          </a:xfrm>
          <a:prstGeom prst="rect">
            <a:avLst/>
          </a:prstGeom>
          <a:solidFill>
            <a:srgbClr val="FAD6BE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endParaRPr lang="de-CH" sz="1400" dirty="0" smtClean="0"/>
          </a:p>
          <a:p>
            <a:pPr>
              <a:lnSpc>
                <a:spcPct val="95000"/>
              </a:lnSpc>
            </a:pPr>
            <a:r>
              <a:rPr lang="de-CH" sz="1400" dirty="0" smtClean="0"/>
              <a:t>  Data </a:t>
            </a:r>
            <a:r>
              <a:rPr lang="de-CH" sz="1400" dirty="0"/>
              <a:t>Scientist, Mediapulse </a:t>
            </a:r>
            <a:r>
              <a:rPr lang="de-CH" sz="1400" dirty="0" smtClean="0"/>
              <a:t>AG</a:t>
            </a:r>
          </a:p>
          <a:p>
            <a:pPr>
              <a:lnSpc>
                <a:spcPct val="95000"/>
              </a:lnSpc>
            </a:pPr>
            <a:endParaRPr lang="de-CH" sz="1400" dirty="0"/>
          </a:p>
          <a:p>
            <a:pPr>
              <a:lnSpc>
                <a:spcPct val="95000"/>
              </a:lnSpc>
            </a:pPr>
            <a:r>
              <a:rPr lang="de-CH" sz="1400" dirty="0" smtClean="0"/>
              <a:t>  Radio &amp; TV Nutzung</a:t>
            </a:r>
            <a:endParaRPr lang="de-CH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3277492" y="1311610"/>
            <a:ext cx="2484276" cy="3312368"/>
          </a:xfrm>
          <a:prstGeom prst="rect">
            <a:avLst/>
          </a:prstGeom>
          <a:solidFill>
            <a:srgbClr val="FAD6BE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endParaRPr lang="de-CH" sz="1400" dirty="0" smtClean="0"/>
          </a:p>
          <a:p>
            <a:pPr>
              <a:lnSpc>
                <a:spcPct val="95000"/>
              </a:lnSpc>
            </a:pPr>
            <a:r>
              <a:rPr lang="de-CH" sz="1400" dirty="0" smtClean="0"/>
              <a:t>  </a:t>
            </a:r>
            <a:r>
              <a:rPr lang="de-CH" sz="1400" dirty="0" err="1" smtClean="0"/>
              <a:t>PhD</a:t>
            </a:r>
            <a:r>
              <a:rPr lang="de-CH" sz="1400" dirty="0" smtClean="0"/>
              <a:t> </a:t>
            </a:r>
            <a:r>
              <a:rPr lang="de-CH" sz="1400" dirty="0" err="1"/>
              <a:t>Neuropsychology</a:t>
            </a:r>
            <a:r>
              <a:rPr lang="de-CH" sz="1400" dirty="0"/>
              <a:t>, </a:t>
            </a:r>
            <a:r>
              <a:rPr lang="de-CH" sz="1400" dirty="0" smtClean="0"/>
              <a:t>UZH</a:t>
            </a:r>
          </a:p>
          <a:p>
            <a:pPr>
              <a:lnSpc>
                <a:spcPct val="95000"/>
              </a:lnSpc>
            </a:pPr>
            <a:r>
              <a:rPr lang="de-CH" sz="1400" dirty="0"/>
              <a:t> </a:t>
            </a:r>
            <a:endParaRPr lang="de-CH" sz="1400" dirty="0" smtClean="0"/>
          </a:p>
          <a:p>
            <a:pPr>
              <a:lnSpc>
                <a:spcPct val="95000"/>
              </a:lnSpc>
            </a:pPr>
            <a:r>
              <a:rPr lang="de-CH" sz="1400" dirty="0" smtClean="0"/>
              <a:t>  </a:t>
            </a:r>
            <a:r>
              <a:rPr lang="de-CH" sz="1400" dirty="0" err="1" smtClean="0"/>
              <a:t>Thalamocortical</a:t>
            </a:r>
            <a:r>
              <a:rPr lang="de-CH" sz="1400" dirty="0" smtClean="0"/>
              <a:t> </a:t>
            </a:r>
            <a:r>
              <a:rPr lang="de-CH" sz="1400" dirty="0"/>
              <a:t>I</a:t>
            </a:r>
            <a:r>
              <a:rPr lang="de-CH" sz="1400" dirty="0" smtClean="0"/>
              <a:t>nteraction</a:t>
            </a:r>
            <a:endParaRPr lang="de-CH" sz="1400" dirty="0"/>
          </a:p>
        </p:txBody>
      </p:sp>
      <p:sp>
        <p:nvSpPr>
          <p:cNvPr id="18" name="Rechteck 17"/>
          <p:cNvSpPr/>
          <p:nvPr/>
        </p:nvSpPr>
        <p:spPr>
          <a:xfrm>
            <a:off x="3419871" y="3490317"/>
            <a:ext cx="2196245" cy="953641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Me</a:t>
            </a:r>
            <a:endParaRPr lang="de-CH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515" t="29158" r="20102" b="6251"/>
          <a:stretch/>
        </p:blipFill>
        <p:spPr>
          <a:xfrm rot="5400000">
            <a:off x="4069675" y="3013049"/>
            <a:ext cx="927100" cy="190817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2740" t="2378" r="3367" b="15974"/>
          <a:stretch/>
        </p:blipFill>
        <p:spPr>
          <a:xfrm>
            <a:off x="941752" y="2535746"/>
            <a:ext cx="2007766" cy="1841822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3419871" y="2510656"/>
            <a:ext cx="2196245" cy="972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25" name="Gruppieren 24"/>
          <p:cNvGrpSpPr/>
          <p:nvPr/>
        </p:nvGrpSpPr>
        <p:grpSpPr>
          <a:xfrm>
            <a:off x="3504854" y="2582664"/>
            <a:ext cx="1967246" cy="864096"/>
            <a:chOff x="3432846" y="2582664"/>
            <a:chExt cx="1967246" cy="864096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4"/>
            <a:srcRect b="25893"/>
            <a:stretch/>
          </p:blipFill>
          <p:spPr>
            <a:xfrm rot="5400000">
              <a:off x="3472977" y="2542533"/>
              <a:ext cx="864095" cy="944358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4540361" y="2587029"/>
              <a:ext cx="864095" cy="855367"/>
            </a:xfrm>
            <a:prstGeom prst="rect">
              <a:avLst/>
            </a:prstGeom>
          </p:spPr>
        </p:pic>
      </p:grpSp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04" y="2487614"/>
            <a:ext cx="2667723" cy="1995485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4788024" y="4299942"/>
            <a:ext cx="557423" cy="144016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326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feld 56"/>
          <p:cNvSpPr txBox="1"/>
          <p:nvPr/>
        </p:nvSpPr>
        <p:spPr>
          <a:xfrm>
            <a:off x="2495201" y="2389896"/>
            <a:ext cx="92467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Qualität</a:t>
            </a:r>
          </a:p>
          <a:p>
            <a:endParaRPr lang="de-CH" sz="6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CH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de-CH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CH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de-CH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CH" sz="7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de-CH" sz="7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CH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Methodik</a:t>
            </a:r>
          </a:p>
          <a:p>
            <a:endParaRPr lang="de-CH" sz="6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CH" sz="6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CH" sz="6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de-CH" sz="6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CH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Mediapulse</a:t>
            </a:r>
            <a:endParaRPr lang="de-CH" dirty="0"/>
          </a:p>
        </p:txBody>
      </p:sp>
      <p:sp>
        <p:nvSpPr>
          <p:cNvPr id="7" name="Flussdiagramm: Prozess 6"/>
          <p:cNvSpPr/>
          <p:nvPr/>
        </p:nvSpPr>
        <p:spPr>
          <a:xfrm>
            <a:off x="3587026" y="498135"/>
            <a:ext cx="1280696" cy="142777"/>
          </a:xfrm>
          <a:prstGeom prst="flowChartProcess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3594899" y="1665191"/>
            <a:ext cx="1280696" cy="785912"/>
            <a:chOff x="3672027" y="2276873"/>
            <a:chExt cx="1707594" cy="1047882"/>
          </a:xfrm>
        </p:grpSpPr>
        <p:sp>
          <p:nvSpPr>
            <p:cNvPr id="9" name="Flussdiagramm: Prozess 8"/>
            <p:cNvSpPr/>
            <p:nvPr/>
          </p:nvSpPr>
          <p:spPr>
            <a:xfrm>
              <a:off x="3672027" y="2276873"/>
              <a:ext cx="1707594" cy="932606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0" name="Picture 2" descr="Q:\03_Vorlagen_&amp;_Corporate_Design_(Nico)\03_02_Logos\Logos_Mediapulse_Stiftung_Gruppe\Mediapulse Stifung Gruppe ohne Claim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9442" y="2389830"/>
              <a:ext cx="1312763" cy="381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/>
            <p:cNvSpPr txBox="1"/>
            <p:nvPr/>
          </p:nvSpPr>
          <p:spPr>
            <a:xfrm>
              <a:off x="3746803" y="2739979"/>
              <a:ext cx="160678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Stiftung</a:t>
              </a:r>
              <a:r>
                <a:rPr lang="de-CH" sz="13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de-CH" sz="135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endParaRPr lang="de-CH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" name="Flussdiagramm: Prozess 11"/>
          <p:cNvSpPr/>
          <p:nvPr/>
        </p:nvSpPr>
        <p:spPr>
          <a:xfrm>
            <a:off x="3606549" y="2659463"/>
            <a:ext cx="1280696" cy="702078"/>
          </a:xfrm>
          <a:prstGeom prst="flowChartProcess">
            <a:avLst/>
          </a:prstGeom>
          <a:solidFill>
            <a:schemeClr val="bg1"/>
          </a:solidFill>
          <a:ln w="3175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471037" y="2998792"/>
            <a:ext cx="15384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 für </a:t>
            </a:r>
            <a:br>
              <a:rPr lang="de-CH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CH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Medienforschung</a:t>
            </a:r>
            <a:r>
              <a:rPr lang="de-CH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de-CH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de-CH" sz="135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" name="Gruppieren 13"/>
          <p:cNvGrpSpPr/>
          <p:nvPr/>
        </p:nvGrpSpPr>
        <p:grpSpPr>
          <a:xfrm>
            <a:off x="3587026" y="680515"/>
            <a:ext cx="1280696" cy="843877"/>
            <a:chOff x="3645997" y="907353"/>
            <a:chExt cx="1707594" cy="1125169"/>
          </a:xfrm>
        </p:grpSpPr>
        <p:sp>
          <p:nvSpPr>
            <p:cNvPr id="15" name="Flussdiagramm: Prozess 14"/>
            <p:cNvSpPr/>
            <p:nvPr/>
          </p:nvSpPr>
          <p:spPr>
            <a:xfrm>
              <a:off x="3645997" y="907353"/>
              <a:ext cx="1707594" cy="932606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802" y="941307"/>
              <a:ext cx="409575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feld 16"/>
            <p:cNvSpPr txBox="1"/>
            <p:nvPr/>
          </p:nvSpPr>
          <p:spPr>
            <a:xfrm>
              <a:off x="3746802" y="1047637"/>
              <a:ext cx="1606787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BAKOM</a:t>
              </a:r>
              <a:endParaRPr lang="de-CH" sz="13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de-CH" sz="825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Bundesamt für Kommunikation</a:t>
              </a:r>
              <a:r>
                <a:rPr lang="de-CH" sz="13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de-CH" sz="13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endParaRPr lang="de-CH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3689326" y="1381885"/>
            <a:ext cx="13130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Auftrag                          Aufsicht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 flipH="1">
            <a:off x="4246899" y="1383619"/>
            <a:ext cx="1" cy="28157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3459586" y="480870"/>
            <a:ext cx="154990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750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RTVG Art. 78 – 81 / UVEK</a:t>
            </a:r>
          </a:p>
        </p:txBody>
      </p:sp>
      <p:cxnSp>
        <p:nvCxnSpPr>
          <p:cNvPr id="21" name="Gerade Verbindung mit Pfeil 20"/>
          <p:cNvCxnSpPr>
            <a:endCxn id="12" idx="0"/>
          </p:cNvCxnSpPr>
          <p:nvPr/>
        </p:nvCxnSpPr>
        <p:spPr>
          <a:xfrm flipH="1">
            <a:off x="4246897" y="2364633"/>
            <a:ext cx="284" cy="294830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3649637" y="2408418"/>
            <a:ext cx="64251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Delegation</a:t>
            </a:r>
          </a:p>
        </p:txBody>
      </p:sp>
      <p:grpSp>
        <p:nvGrpSpPr>
          <p:cNvPr id="23" name="Gruppieren 22"/>
          <p:cNvGrpSpPr/>
          <p:nvPr/>
        </p:nvGrpSpPr>
        <p:grpSpPr>
          <a:xfrm>
            <a:off x="5884662" y="1910348"/>
            <a:ext cx="989972" cy="748505"/>
            <a:chOff x="7292071" y="907353"/>
            <a:chExt cx="1168361" cy="998005"/>
          </a:xfrm>
          <a:noFill/>
        </p:grpSpPr>
        <p:sp>
          <p:nvSpPr>
            <p:cNvPr id="24" name="Flussdiagramm: Prozess 23"/>
            <p:cNvSpPr/>
            <p:nvPr/>
          </p:nvSpPr>
          <p:spPr>
            <a:xfrm>
              <a:off x="7308304" y="907353"/>
              <a:ext cx="1152128" cy="529254"/>
            </a:xfrm>
            <a:prstGeom prst="flowChartProcess">
              <a:avLst/>
            </a:prstGeom>
            <a:grpFill/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7292071" y="951252"/>
              <a:ext cx="1168361" cy="95410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Veranstalter</a:t>
              </a:r>
              <a:r>
                <a:rPr lang="de-CH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de-CH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de-CH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de-CH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TV / Radio</a:t>
              </a:r>
              <a:r>
                <a:rPr lang="de-CH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de-CH" sz="7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endParaRPr lang="de-CH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6" name="Textfeld 25"/>
          <p:cNvSpPr txBox="1"/>
          <p:nvPr/>
        </p:nvSpPr>
        <p:spPr>
          <a:xfrm>
            <a:off x="5479344" y="840291"/>
            <a:ext cx="69761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Konzession</a:t>
            </a:r>
          </a:p>
        </p:txBody>
      </p:sp>
      <p:grpSp>
        <p:nvGrpSpPr>
          <p:cNvPr id="27" name="Gruppieren 26"/>
          <p:cNvGrpSpPr/>
          <p:nvPr/>
        </p:nvGrpSpPr>
        <p:grpSpPr>
          <a:xfrm>
            <a:off x="5880887" y="2619645"/>
            <a:ext cx="989972" cy="396941"/>
            <a:chOff x="7292071" y="907353"/>
            <a:chExt cx="1168361" cy="529254"/>
          </a:xfrm>
          <a:noFill/>
        </p:grpSpPr>
        <p:sp>
          <p:nvSpPr>
            <p:cNvPr id="28" name="Flussdiagramm: Prozess 27"/>
            <p:cNvSpPr/>
            <p:nvPr/>
          </p:nvSpPr>
          <p:spPr>
            <a:xfrm>
              <a:off x="7308304" y="907353"/>
              <a:ext cx="1152128" cy="529254"/>
            </a:xfrm>
            <a:prstGeom prst="flowChartProcess">
              <a:avLst/>
            </a:prstGeom>
            <a:grpFill/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7292071" y="1007388"/>
              <a:ext cx="1168361" cy="30777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Vermarkter</a:t>
              </a:r>
              <a:endParaRPr lang="de-CH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5909011" y="3305485"/>
            <a:ext cx="989972" cy="681983"/>
            <a:chOff x="7308304" y="907353"/>
            <a:chExt cx="1168361" cy="909310"/>
          </a:xfrm>
          <a:noFill/>
        </p:grpSpPr>
        <p:sp>
          <p:nvSpPr>
            <p:cNvPr id="34" name="Flussdiagramm: Prozess 33"/>
            <p:cNvSpPr/>
            <p:nvPr/>
          </p:nvSpPr>
          <p:spPr>
            <a:xfrm>
              <a:off x="7308304" y="907353"/>
              <a:ext cx="1152128" cy="529254"/>
            </a:xfrm>
            <a:prstGeom prst="flowChartProcess">
              <a:avLst/>
            </a:prstGeom>
            <a:grpFill/>
            <a:ln w="31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7308304" y="954889"/>
              <a:ext cx="1168361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Agenturen / Werbemarkt</a:t>
              </a:r>
              <a:endParaRPr lang="de-CH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36" name="Gerade Verbindung mit Pfeil 35"/>
          <p:cNvCxnSpPr/>
          <p:nvPr/>
        </p:nvCxnSpPr>
        <p:spPr>
          <a:xfrm>
            <a:off x="4887245" y="2815173"/>
            <a:ext cx="654476" cy="0"/>
          </a:xfrm>
          <a:prstGeom prst="straightConnector1">
            <a:avLst/>
          </a:prstGeom>
          <a:ln>
            <a:solidFill>
              <a:srgbClr val="F4AA78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ieren 36"/>
          <p:cNvGrpSpPr/>
          <p:nvPr/>
        </p:nvGrpSpPr>
        <p:grpSpPr>
          <a:xfrm>
            <a:off x="982212" y="2342257"/>
            <a:ext cx="1763210" cy="529043"/>
            <a:chOff x="7140505" y="960654"/>
            <a:chExt cx="1512168" cy="705391"/>
          </a:xfrm>
          <a:solidFill>
            <a:srgbClr val="FAD6BE"/>
          </a:solidFill>
        </p:grpSpPr>
        <p:sp>
          <p:nvSpPr>
            <p:cNvPr id="38" name="Flussdiagramm: Prozess 37"/>
            <p:cNvSpPr/>
            <p:nvPr/>
          </p:nvSpPr>
          <p:spPr>
            <a:xfrm>
              <a:off x="7308304" y="960654"/>
              <a:ext cx="1152128" cy="529254"/>
            </a:xfrm>
            <a:prstGeom prst="flowChartProcess">
              <a:avLst/>
            </a:prstGeom>
            <a:grpFill/>
            <a:ln w="3175">
              <a:solidFill>
                <a:srgbClr val="F4AA7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7140505" y="1035103"/>
              <a:ext cx="1512168" cy="6309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25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Medienwissenschaftl</a:t>
              </a:r>
              <a:r>
                <a:rPr lang="de-CH" sz="82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br>
                <a:rPr lang="de-CH" sz="82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de-CH" sz="825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Kommissiom</a:t>
              </a:r>
              <a:r>
                <a:rPr lang="de-CH" sz="82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de-CH" sz="825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endParaRPr lang="de-CH" sz="8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uppieren 39"/>
          <p:cNvGrpSpPr/>
          <p:nvPr/>
        </p:nvGrpSpPr>
        <p:grpSpPr>
          <a:xfrm>
            <a:off x="1151068" y="2818932"/>
            <a:ext cx="1362326" cy="402256"/>
            <a:chOff x="7292071" y="907353"/>
            <a:chExt cx="1168361" cy="536341"/>
          </a:xfrm>
          <a:solidFill>
            <a:srgbClr val="FAD6BE"/>
          </a:solidFill>
        </p:grpSpPr>
        <p:sp>
          <p:nvSpPr>
            <p:cNvPr id="41" name="Flussdiagramm: Prozess 40"/>
            <p:cNvSpPr/>
            <p:nvPr/>
          </p:nvSpPr>
          <p:spPr>
            <a:xfrm>
              <a:off x="7308304" y="907353"/>
              <a:ext cx="1152128" cy="529254"/>
            </a:xfrm>
            <a:prstGeom prst="flowChartProcess">
              <a:avLst/>
            </a:prstGeom>
            <a:grpFill/>
            <a:ln w="3175">
              <a:solidFill>
                <a:srgbClr val="F4AA7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7292071" y="951252"/>
              <a:ext cx="1168361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Forschungs-kommission</a:t>
              </a:r>
              <a:endParaRPr lang="de-CH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3" name="Gruppieren 42"/>
          <p:cNvGrpSpPr/>
          <p:nvPr/>
        </p:nvGrpSpPr>
        <p:grpSpPr>
          <a:xfrm>
            <a:off x="1149181" y="3277441"/>
            <a:ext cx="1362326" cy="402256"/>
            <a:chOff x="7292071" y="907353"/>
            <a:chExt cx="1168361" cy="536341"/>
          </a:xfrm>
          <a:solidFill>
            <a:srgbClr val="FAD6BE"/>
          </a:solidFill>
        </p:grpSpPr>
        <p:sp>
          <p:nvSpPr>
            <p:cNvPr id="44" name="Flussdiagramm: Prozess 43"/>
            <p:cNvSpPr/>
            <p:nvPr/>
          </p:nvSpPr>
          <p:spPr>
            <a:xfrm>
              <a:off x="7308304" y="907353"/>
              <a:ext cx="1152128" cy="529254"/>
            </a:xfrm>
            <a:prstGeom prst="flowChartProcess">
              <a:avLst/>
            </a:prstGeom>
            <a:grpFill/>
            <a:ln w="3175">
              <a:solidFill>
                <a:srgbClr val="F4AA7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7292071" y="951252"/>
              <a:ext cx="1168361" cy="4924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User-</a:t>
              </a:r>
            </a:p>
            <a:p>
              <a:pPr algn="ctr"/>
              <a:r>
                <a:rPr lang="de-CH" sz="9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Commission</a:t>
              </a:r>
              <a:endParaRPr lang="de-CH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6" name="Gewinkelte Verbindung 69"/>
          <p:cNvCxnSpPr>
            <a:stCxn id="15" idx="3"/>
            <a:endCxn id="24" idx="0"/>
          </p:cNvCxnSpPr>
          <p:nvPr/>
        </p:nvCxnSpPr>
        <p:spPr>
          <a:xfrm>
            <a:off x="4867722" y="1030243"/>
            <a:ext cx="1518803" cy="880105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77"/>
          <p:cNvCxnSpPr/>
          <p:nvPr/>
        </p:nvCxnSpPr>
        <p:spPr>
          <a:xfrm>
            <a:off x="5540047" y="2074412"/>
            <a:ext cx="0" cy="1407414"/>
          </a:xfrm>
          <a:prstGeom prst="line">
            <a:avLst/>
          </a:prstGeom>
          <a:ln>
            <a:solidFill>
              <a:srgbClr val="F4A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>
            <a:off x="5540047" y="2076584"/>
            <a:ext cx="348414" cy="0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5541721" y="2815173"/>
            <a:ext cx="348414" cy="0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>
            <a:off x="5541721" y="3481826"/>
            <a:ext cx="348414" cy="0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100"/>
          <p:cNvCxnSpPr/>
          <p:nvPr/>
        </p:nvCxnSpPr>
        <p:spPr>
          <a:xfrm>
            <a:off x="2931379" y="2530203"/>
            <a:ext cx="6128" cy="938972"/>
          </a:xfrm>
          <a:prstGeom prst="line">
            <a:avLst/>
          </a:prstGeom>
          <a:ln>
            <a:solidFill>
              <a:srgbClr val="F4A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/>
          <p:nvPr/>
        </p:nvCxnSpPr>
        <p:spPr>
          <a:xfrm flipH="1" flipV="1">
            <a:off x="2553337" y="2530203"/>
            <a:ext cx="378042" cy="2172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/>
          <p:nvPr/>
        </p:nvCxnSpPr>
        <p:spPr>
          <a:xfrm flipH="1" flipV="1">
            <a:off x="2553337" y="3010501"/>
            <a:ext cx="384170" cy="164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/>
          <p:nvPr/>
        </p:nvCxnSpPr>
        <p:spPr>
          <a:xfrm flipH="1">
            <a:off x="2553337" y="3469175"/>
            <a:ext cx="384170" cy="0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/>
          <p:nvPr/>
        </p:nvCxnSpPr>
        <p:spPr>
          <a:xfrm>
            <a:off x="2937507" y="3010502"/>
            <a:ext cx="649520" cy="0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uppieren 57"/>
          <p:cNvGrpSpPr/>
          <p:nvPr/>
        </p:nvGrpSpPr>
        <p:grpSpPr>
          <a:xfrm>
            <a:off x="3167228" y="4051223"/>
            <a:ext cx="944631" cy="504518"/>
            <a:chOff x="2698971" y="5401631"/>
            <a:chExt cx="1259508" cy="529254"/>
          </a:xfrm>
          <a:solidFill>
            <a:srgbClr val="FAD6BE"/>
          </a:solidFill>
        </p:grpSpPr>
        <p:sp>
          <p:nvSpPr>
            <p:cNvPr id="59" name="Flussdiagramm: Prozess 58"/>
            <p:cNvSpPr/>
            <p:nvPr/>
          </p:nvSpPr>
          <p:spPr>
            <a:xfrm>
              <a:off x="2752661" y="5401631"/>
              <a:ext cx="1152128" cy="529254"/>
            </a:xfrm>
            <a:prstGeom prst="flowChartProcess">
              <a:avLst/>
            </a:prstGeom>
            <a:grpFill/>
            <a:ln w="3175">
              <a:solidFill>
                <a:srgbClr val="F4AA7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2698971" y="5481132"/>
              <a:ext cx="1259508" cy="339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Radio-Panel</a:t>
              </a:r>
              <a:r>
                <a:rPr lang="de-CH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de-CH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de-CH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GfK Schweiz</a:t>
              </a:r>
            </a:p>
          </p:txBody>
        </p:sp>
      </p:grpSp>
      <p:sp>
        <p:nvSpPr>
          <p:cNvPr id="61" name="Flussdiagramm: Prozess 60"/>
          <p:cNvSpPr/>
          <p:nvPr/>
        </p:nvSpPr>
        <p:spPr>
          <a:xfrm>
            <a:off x="4441760" y="4065455"/>
            <a:ext cx="864096" cy="504518"/>
          </a:xfrm>
          <a:prstGeom prst="flowChartProcess">
            <a:avLst/>
          </a:prstGeom>
          <a:solidFill>
            <a:srgbClr val="FAD6BE"/>
          </a:solidFill>
          <a:ln w="3175">
            <a:solidFill>
              <a:srgbClr val="F4AA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4395593" y="4074674"/>
            <a:ext cx="960003" cy="43858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de-CH" sz="825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Establishment Survey</a:t>
            </a:r>
            <a:r>
              <a:rPr lang="de-CH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de-CH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CH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M.I.S. Trend</a:t>
            </a:r>
          </a:p>
        </p:txBody>
      </p:sp>
      <p:grpSp>
        <p:nvGrpSpPr>
          <p:cNvPr id="63" name="Gruppieren 62"/>
          <p:cNvGrpSpPr/>
          <p:nvPr/>
        </p:nvGrpSpPr>
        <p:grpSpPr>
          <a:xfrm>
            <a:off x="1926570" y="4047434"/>
            <a:ext cx="966021" cy="504518"/>
            <a:chOff x="7240354" y="907352"/>
            <a:chExt cx="1288028" cy="529253"/>
          </a:xfrm>
          <a:solidFill>
            <a:srgbClr val="FAD6BE"/>
          </a:solidFill>
        </p:grpSpPr>
        <p:sp>
          <p:nvSpPr>
            <p:cNvPr id="64" name="Flussdiagramm: Prozess 63"/>
            <p:cNvSpPr/>
            <p:nvPr/>
          </p:nvSpPr>
          <p:spPr>
            <a:xfrm>
              <a:off x="7308305" y="907352"/>
              <a:ext cx="1152128" cy="529253"/>
            </a:xfrm>
            <a:prstGeom prst="flowChartProcess">
              <a:avLst/>
            </a:prstGeom>
            <a:grpFill/>
            <a:ln w="3175">
              <a:solidFill>
                <a:srgbClr val="F4AA7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5" name="Textfeld 64"/>
            <p:cNvSpPr txBox="1"/>
            <p:nvPr/>
          </p:nvSpPr>
          <p:spPr>
            <a:xfrm>
              <a:off x="7240354" y="965916"/>
              <a:ext cx="1288028" cy="3390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TV-Panel</a:t>
              </a:r>
              <a:br>
                <a:rPr lang="de-CH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de-CH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Kantar Media Schweiz</a:t>
              </a:r>
            </a:p>
          </p:txBody>
        </p:sp>
      </p:grpSp>
      <p:cxnSp>
        <p:nvCxnSpPr>
          <p:cNvPr id="66" name="Gerade Verbindung 143"/>
          <p:cNvCxnSpPr/>
          <p:nvPr/>
        </p:nvCxnSpPr>
        <p:spPr>
          <a:xfrm flipH="1">
            <a:off x="2403494" y="3864620"/>
            <a:ext cx="3557924" cy="0"/>
          </a:xfrm>
          <a:prstGeom prst="line">
            <a:avLst/>
          </a:prstGeom>
          <a:ln>
            <a:solidFill>
              <a:srgbClr val="F4A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>
            <a:off x="4867722" y="3866807"/>
            <a:ext cx="0" cy="175663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/>
          <p:cNvCxnSpPr/>
          <p:nvPr/>
        </p:nvCxnSpPr>
        <p:spPr>
          <a:xfrm>
            <a:off x="3633457" y="3864620"/>
            <a:ext cx="0" cy="175663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/>
          <p:cNvCxnSpPr/>
          <p:nvPr/>
        </p:nvCxnSpPr>
        <p:spPr>
          <a:xfrm>
            <a:off x="2403494" y="3866807"/>
            <a:ext cx="0" cy="175663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1037"/>
          <p:cNvCxnSpPr/>
          <p:nvPr/>
        </p:nvCxnSpPr>
        <p:spPr>
          <a:xfrm>
            <a:off x="4252617" y="3361541"/>
            <a:ext cx="0" cy="507794"/>
          </a:xfrm>
          <a:prstGeom prst="line">
            <a:avLst/>
          </a:prstGeom>
          <a:ln>
            <a:solidFill>
              <a:srgbClr val="F4AA78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/>
          <p:cNvSpPr txBox="1"/>
          <p:nvPr/>
        </p:nvSpPr>
        <p:spPr>
          <a:xfrm>
            <a:off x="3594899" y="3443892"/>
            <a:ext cx="6972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Forschungs-Aufträge</a:t>
            </a:r>
          </a:p>
        </p:txBody>
      </p:sp>
      <p:sp>
        <p:nvSpPr>
          <p:cNvPr id="72" name="Textfeld 71"/>
          <p:cNvSpPr txBox="1"/>
          <p:nvPr/>
        </p:nvSpPr>
        <p:spPr>
          <a:xfrm>
            <a:off x="4950042" y="2875714"/>
            <a:ext cx="60651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75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Daten-lieferungs- </a:t>
            </a:r>
            <a:r>
              <a:rPr lang="de-CH" sz="7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verträge</a:t>
            </a:r>
            <a:endParaRPr lang="de-CH" sz="75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Flussdiagramm: Prozess 73"/>
          <p:cNvSpPr/>
          <p:nvPr/>
        </p:nvSpPr>
        <p:spPr>
          <a:xfrm>
            <a:off x="5532159" y="4046732"/>
            <a:ext cx="967440" cy="523239"/>
          </a:xfrm>
          <a:prstGeom prst="flowChartProcess">
            <a:avLst/>
          </a:prstGeom>
          <a:solidFill>
            <a:srgbClr val="FAD6BE"/>
          </a:solidFill>
          <a:ln w="3175">
            <a:solidFill>
              <a:srgbClr val="F4AA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6" name="Gerade Verbindung mit Pfeil 75"/>
          <p:cNvCxnSpPr/>
          <p:nvPr/>
        </p:nvCxnSpPr>
        <p:spPr>
          <a:xfrm>
            <a:off x="5956664" y="3869335"/>
            <a:ext cx="0" cy="175663"/>
          </a:xfrm>
          <a:prstGeom prst="straightConnector1">
            <a:avLst/>
          </a:prstGeom>
          <a:ln>
            <a:solidFill>
              <a:srgbClr val="F4AA7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" descr="http://www.o-ton.ch/wp-content/uploads/2010/06/1-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2" r="57344" b="-4837"/>
          <a:stretch/>
        </p:blipFill>
        <p:spPr bwMode="auto">
          <a:xfrm>
            <a:off x="7006255" y="1959682"/>
            <a:ext cx="482069" cy="3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http://www.picgifs.com/wallpapers/wallpapers/coca-cola/Coca_Cola0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22025" r="6911" b="29673"/>
          <a:stretch/>
        </p:blipFill>
        <p:spPr bwMode="auto">
          <a:xfrm>
            <a:off x="7033863" y="3364604"/>
            <a:ext cx="778497" cy="32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Grafik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56" y="2741858"/>
            <a:ext cx="820835" cy="201560"/>
          </a:xfrm>
          <a:prstGeom prst="rect">
            <a:avLst/>
          </a:prstGeom>
        </p:spPr>
      </p:pic>
      <p:pic>
        <p:nvPicPr>
          <p:cNvPr id="82" name="Grafik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61" y="2715598"/>
            <a:ext cx="984573" cy="286214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332" y="1910348"/>
            <a:ext cx="440828" cy="393171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0372" y="2643758"/>
            <a:ext cx="785427" cy="355591"/>
          </a:xfrm>
          <a:prstGeom prst="rect">
            <a:avLst/>
          </a:prstGeom>
        </p:spPr>
      </p:pic>
      <p:sp>
        <p:nvSpPr>
          <p:cNvPr id="75" name="Textfeld 74"/>
          <p:cNvSpPr txBox="1"/>
          <p:nvPr/>
        </p:nvSpPr>
        <p:spPr>
          <a:xfrm>
            <a:off x="5518528" y="4029912"/>
            <a:ext cx="98107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CH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</a:t>
            </a:r>
            <a:r>
              <a:rPr lang="de-CH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de-CH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Study </a:t>
            </a:r>
            <a:br>
              <a:rPr lang="de-CH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CH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(Partner SRG &amp; WEMF)</a:t>
            </a:r>
            <a:r>
              <a:rPr lang="de-CH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de-CH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CH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DemoSCOPE</a:t>
            </a:r>
            <a:r>
              <a:rPr lang="de-CH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AG</a:t>
            </a:r>
            <a:br>
              <a:rPr lang="de-CH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de-CH" sz="60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5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Grafik_TV-Nutzungsforschung_V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971" y="375506"/>
            <a:ext cx="6148461" cy="3744416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792163" y="339502"/>
            <a:ext cx="8101012" cy="324036"/>
          </a:xfrm>
        </p:spPr>
        <p:txBody>
          <a:bodyPr/>
          <a:lstStyle/>
          <a:p>
            <a:r>
              <a:rPr lang="de-CH" dirty="0"/>
              <a:t>So funktioniert die TV-Nutzungsforschung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19572" y="1059582"/>
            <a:ext cx="1656184" cy="1574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0725" algn="l"/>
              </a:tabLst>
            </a:pPr>
            <a:r>
              <a:rPr lang="de-CH" sz="1100" b="1" dirty="0" smtClean="0">
                <a:latin typeface="Calibri"/>
                <a:ea typeface="Tahoma" pitchFamily="34" charset="0"/>
                <a:cs typeface="Calibri"/>
              </a:rPr>
              <a:t>Universum</a:t>
            </a:r>
          </a:p>
          <a:p>
            <a:pPr>
              <a:spcAft>
                <a:spcPts val="600"/>
              </a:spcAft>
              <a:tabLst>
                <a:tab pos="720725" algn="l"/>
              </a:tabLst>
            </a:pPr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(</a:t>
            </a:r>
            <a:r>
              <a:rPr lang="de-CH" sz="1100" i="1" dirty="0" smtClean="0">
                <a:latin typeface="Calibri"/>
                <a:ea typeface="Tahoma" pitchFamily="34" charset="0"/>
                <a:cs typeface="Calibri"/>
              </a:rPr>
              <a:t>3’335’000 TV-HH in CH</a:t>
            </a:r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)</a:t>
            </a:r>
          </a:p>
          <a:p>
            <a:pPr>
              <a:tabLst>
                <a:tab pos="720725" algn="l"/>
              </a:tabLst>
            </a:pPr>
            <a:r>
              <a:rPr lang="de-CH" sz="1100" b="1" dirty="0" smtClean="0">
                <a:ea typeface="Tahoma" pitchFamily="34" charset="0"/>
                <a:cs typeface="Calibri"/>
              </a:rPr>
              <a:t>Stichprobe</a:t>
            </a:r>
            <a:endParaRPr lang="de-CH" sz="1100" b="1" dirty="0">
              <a:ea typeface="Tahoma" pitchFamily="34" charset="0"/>
              <a:cs typeface="Calibri"/>
            </a:endParaRPr>
          </a:p>
          <a:p>
            <a:pPr>
              <a:tabLst>
                <a:tab pos="720725" algn="l"/>
              </a:tabLst>
            </a:pPr>
            <a:r>
              <a:rPr lang="de-CH" sz="1100" dirty="0" smtClean="0">
                <a:ea typeface="Tahoma" pitchFamily="34" charset="0"/>
                <a:cs typeface="Calibri"/>
              </a:rPr>
              <a:t>(</a:t>
            </a:r>
            <a:r>
              <a:rPr lang="de-CH" sz="1100" i="1" dirty="0" smtClean="0">
                <a:ea typeface="Tahoma" pitchFamily="34" charset="0"/>
                <a:cs typeface="Calibri"/>
              </a:rPr>
              <a:t>2008 HH im Panel im Ø</a:t>
            </a:r>
            <a:r>
              <a:rPr lang="de-CH" sz="1100" dirty="0" smtClean="0">
                <a:ea typeface="Tahoma" pitchFamily="34" charset="0"/>
                <a:cs typeface="Calibri"/>
              </a:rPr>
              <a:t>)</a:t>
            </a:r>
          </a:p>
          <a:p>
            <a:pPr>
              <a:spcAft>
                <a:spcPts val="400"/>
              </a:spcAft>
              <a:tabLst>
                <a:tab pos="720725" algn="l"/>
              </a:tabLst>
            </a:pPr>
            <a:r>
              <a:rPr lang="de-CH" sz="1100" dirty="0" smtClean="0">
                <a:ea typeface="Tahoma" pitchFamily="34" charset="0"/>
                <a:cs typeface="Calibri"/>
              </a:rPr>
              <a:t>(</a:t>
            </a:r>
            <a:r>
              <a:rPr lang="de-CH" sz="1100" dirty="0">
                <a:ea typeface="Tahoma" pitchFamily="34" charset="0"/>
                <a:cs typeface="Calibri"/>
              </a:rPr>
              <a:t>4505 </a:t>
            </a:r>
            <a:r>
              <a:rPr lang="de-CH" sz="1100" dirty="0" smtClean="0">
                <a:ea typeface="Tahoma" pitchFamily="34" charset="0"/>
                <a:cs typeface="Calibri"/>
              </a:rPr>
              <a:t>Personen mit </a:t>
            </a:r>
            <a:r>
              <a:rPr lang="de-CH" sz="1100" dirty="0">
                <a:ea typeface="Tahoma" pitchFamily="34" charset="0"/>
                <a:cs typeface="Calibri"/>
              </a:rPr>
              <a:t>G im </a:t>
            </a:r>
            <a:r>
              <a:rPr lang="de-CH" sz="1100" i="1" dirty="0">
                <a:ea typeface="Tahoma" pitchFamily="34" charset="0"/>
                <a:cs typeface="Calibri"/>
              </a:rPr>
              <a:t>im Ø</a:t>
            </a:r>
            <a:r>
              <a:rPr lang="de-CH" sz="1100" dirty="0">
                <a:ea typeface="Tahoma" pitchFamily="34" charset="0"/>
                <a:cs typeface="Calibri"/>
              </a:rPr>
              <a:t>) </a:t>
            </a:r>
            <a:endParaRPr lang="de-CH" sz="1100" dirty="0" smtClean="0">
              <a:ea typeface="Tahoma" pitchFamily="34" charset="0"/>
              <a:cs typeface="Calibri"/>
            </a:endParaRPr>
          </a:p>
          <a:p>
            <a:pPr>
              <a:tabLst>
                <a:tab pos="720725" algn="l"/>
              </a:tabLst>
            </a:pPr>
            <a:r>
              <a:rPr lang="de-CH" sz="1100" b="1" dirty="0" smtClean="0">
                <a:ea typeface="Tahoma" pitchFamily="34" charset="0"/>
                <a:cs typeface="Calibri"/>
              </a:rPr>
              <a:t>Messung</a:t>
            </a:r>
            <a:endParaRPr lang="de-CH" sz="1100" b="1" dirty="0">
              <a:ea typeface="Tahoma" pitchFamily="34" charset="0"/>
              <a:cs typeface="Calibri"/>
            </a:endParaRPr>
          </a:p>
          <a:p>
            <a:pPr>
              <a:tabLst>
                <a:tab pos="720725" algn="l"/>
              </a:tabLst>
            </a:pPr>
            <a:r>
              <a:rPr lang="de-CH" sz="1100" dirty="0">
                <a:ea typeface="Tahoma" pitchFamily="34" charset="0"/>
                <a:cs typeface="Calibri"/>
              </a:rPr>
              <a:t>(</a:t>
            </a:r>
            <a:r>
              <a:rPr lang="de-CH" sz="1100" i="1" dirty="0">
                <a:ea typeface="Tahoma" pitchFamily="34" charset="0"/>
                <a:cs typeface="Calibri"/>
              </a:rPr>
              <a:t>People Meter in HH</a:t>
            </a:r>
            <a:r>
              <a:rPr lang="de-CH" sz="1100" dirty="0" smtClean="0">
                <a:ea typeface="Tahoma" pitchFamily="34" charset="0"/>
                <a:cs typeface="Calibri"/>
              </a:rPr>
              <a:t>)</a:t>
            </a:r>
            <a:endParaRPr lang="de-CH" sz="1100" dirty="0">
              <a:ea typeface="Tahoma" pitchFamily="34" charset="0"/>
              <a:cs typeface="Calibri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60032" y="987574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Fernsehprogramme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236296" y="4145501"/>
            <a:ext cx="1470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Auswertung der Daten</a:t>
            </a:r>
          </a:p>
          <a:p>
            <a:r>
              <a:rPr lang="de-CH" sz="1100" dirty="0">
                <a:latin typeface="Calibri"/>
                <a:ea typeface="Tahoma" pitchFamily="34" charset="0"/>
                <a:cs typeface="Calibri"/>
              </a:rPr>
              <a:t>m</a:t>
            </a:r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it «Instar Analytics»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812400" y="2319722"/>
            <a:ext cx="208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Haushaltsinformationen</a:t>
            </a:r>
          </a:p>
          <a:p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Messdaten</a:t>
            </a:r>
            <a:endParaRPr lang="de-CH" sz="1100" dirty="0">
              <a:latin typeface="Calibri"/>
              <a:ea typeface="Tahoma" pitchFamily="34" charset="0"/>
              <a:cs typeface="Calibri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092280" y="3003798"/>
            <a:ext cx="11521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dirty="0" smtClean="0">
                <a:latin typeface="Tahocalma"/>
                <a:ea typeface="Tahoma" pitchFamily="34" charset="0"/>
                <a:cs typeface="Tahocalma"/>
              </a:rPr>
              <a:t>Kunden</a:t>
            </a:r>
            <a:endParaRPr lang="de-CH" sz="1100" dirty="0">
              <a:latin typeface="Tahocalma"/>
              <a:ea typeface="Tahoma" pitchFamily="34" charset="0"/>
              <a:cs typeface="Tahocalma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807804" y="4142569"/>
            <a:ext cx="2016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Referenzierung</a:t>
            </a:r>
          </a:p>
          <a:p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(</a:t>
            </a:r>
            <a:r>
              <a:rPr lang="de-CH" sz="1100" i="1" dirty="0" smtClean="0">
                <a:latin typeface="Calibri"/>
                <a:ea typeface="Tahoma" panose="020B0604030504040204" pitchFamily="34" charset="0"/>
                <a:cs typeface="Calibri"/>
              </a:rPr>
              <a:t>2 Aufzeichnungsstationen</a:t>
            </a:r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)</a:t>
            </a:r>
            <a:endParaRPr lang="de-CH" sz="1100" dirty="0">
              <a:latin typeface="Calibri"/>
              <a:ea typeface="Tahoma" panose="020B0604030504040204" pitchFamily="34" charset="0"/>
              <a:cs typeface="Calibri"/>
            </a:endParaRPr>
          </a:p>
          <a:p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Audiomatching</a:t>
            </a:r>
            <a:r>
              <a:rPr lang="de-CH" sz="1100" dirty="0">
                <a:latin typeface="Calibri"/>
                <a:ea typeface="Tahoma" panose="020B0604030504040204" pitchFamily="34" charset="0"/>
                <a:cs typeface="Calibri"/>
              </a:rPr>
              <a:t>/</a:t>
            </a:r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Hochrechnung/</a:t>
            </a:r>
          </a:p>
          <a:p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Datenkontrollen</a:t>
            </a:r>
            <a:endParaRPr lang="de-CH" sz="11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5004048" y="4145501"/>
            <a:ext cx="137021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Datenkontrollen</a:t>
            </a:r>
            <a:endParaRPr lang="de-CH" sz="1100" dirty="0">
              <a:latin typeface="Calibri"/>
              <a:ea typeface="Tahoma" panose="020B0604030504040204" pitchFamily="34" charset="0"/>
              <a:cs typeface="Calibri"/>
            </a:endParaRPr>
          </a:p>
          <a:p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Datenveredelung</a:t>
            </a:r>
          </a:p>
          <a:p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(</a:t>
            </a:r>
            <a:r>
              <a:rPr lang="de-CH" sz="1100" i="1" dirty="0" smtClean="0">
                <a:latin typeface="Calibri"/>
                <a:ea typeface="Tahoma" panose="020B0604030504040204" pitchFamily="34" charset="0"/>
                <a:cs typeface="Calibri"/>
              </a:rPr>
              <a:t>72 Sendeprotokolle</a:t>
            </a:r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)</a:t>
            </a:r>
            <a:endParaRPr lang="de-CH" sz="1100" dirty="0">
              <a:latin typeface="Calibri"/>
              <a:ea typeface="Tahoma" panose="020B0604030504040204" pitchFamily="34" charset="0"/>
              <a:cs typeface="Calibri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336196" y="2319722"/>
            <a:ext cx="11308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Sendeprotokolle</a:t>
            </a:r>
            <a:endParaRPr lang="de-CH" sz="1100" dirty="0">
              <a:latin typeface="Calibri"/>
              <a:cs typeface="Calibri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6084168" y="3606284"/>
            <a:ext cx="10071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Publikation</a:t>
            </a:r>
            <a:endParaRPr lang="de-CH" sz="1100" dirty="0">
              <a:latin typeface="Calibri"/>
              <a:cs typeface="Calibri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211960" y="1491630"/>
            <a:ext cx="266429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100" dirty="0" smtClean="0">
                <a:latin typeface="Calibri"/>
                <a:ea typeface="Tahoma" panose="020B0604030504040204" pitchFamily="34" charset="0"/>
                <a:cs typeface="Calibri"/>
              </a:rPr>
              <a:t>Fernsehprogramme zur Referenzierung (</a:t>
            </a:r>
            <a:r>
              <a:rPr lang="de-CH" sz="1100" i="1" dirty="0" smtClean="0">
                <a:latin typeface="Calibri"/>
                <a:ea typeface="Tahoma" pitchFamily="34" charset="0"/>
                <a:cs typeface="Calibri"/>
              </a:rPr>
              <a:t>389 gemessene Programme und</a:t>
            </a:r>
          </a:p>
          <a:p>
            <a:r>
              <a:rPr lang="de-CH" sz="1100" i="1" dirty="0" smtClean="0">
                <a:latin typeface="Calibri"/>
                <a:ea typeface="Tahoma" pitchFamily="34" charset="0"/>
                <a:cs typeface="Calibri"/>
              </a:rPr>
              <a:t>561</a:t>
            </a:r>
            <a:r>
              <a:rPr lang="de-CH" sz="1100" i="1" dirty="0">
                <a:latin typeface="Calibri"/>
                <a:ea typeface="Tahoma" pitchFamily="34" charset="0"/>
                <a:cs typeface="Calibri"/>
              </a:rPr>
              <a:t> </a:t>
            </a:r>
            <a:r>
              <a:rPr lang="de-CH" sz="1100" i="1" dirty="0" smtClean="0">
                <a:latin typeface="Calibri"/>
                <a:ea typeface="Tahoma" pitchFamily="34" charset="0"/>
                <a:cs typeface="Calibri"/>
              </a:rPr>
              <a:t>registrierte Audio-</a:t>
            </a:r>
          </a:p>
          <a:p>
            <a:r>
              <a:rPr lang="de-CH" sz="1100" i="1" dirty="0" smtClean="0">
                <a:latin typeface="Calibri"/>
                <a:ea typeface="Tahoma" pitchFamily="34" charset="0"/>
                <a:cs typeface="Calibri"/>
              </a:rPr>
              <a:t>streams</a:t>
            </a:r>
            <a:r>
              <a:rPr lang="de-CH" sz="1100" dirty="0" smtClean="0">
                <a:latin typeface="Calibri"/>
                <a:ea typeface="Tahoma" pitchFamily="34" charset="0"/>
                <a:cs typeface="Calibri"/>
              </a:rPr>
              <a:t>)</a:t>
            </a:r>
          </a:p>
          <a:p>
            <a:endParaRPr lang="de-CH" sz="1100" dirty="0">
              <a:latin typeface="Calibri"/>
              <a:ea typeface="Tahoma" pitchFamily="34" charset="0"/>
              <a:cs typeface="Calibri"/>
            </a:endParaRPr>
          </a:p>
        </p:txBody>
      </p:sp>
      <p:pic>
        <p:nvPicPr>
          <p:cNvPr id="4" name="Bild 3" descr="Kantar_Media_Logo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48" y="3200044"/>
            <a:ext cx="834244" cy="379818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7040062" y="195776"/>
            <a:ext cx="179961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CH" sz="700" dirty="0" smtClean="0">
                <a:latin typeface="Calibri"/>
                <a:ea typeface="Tahoma" panose="020B0604030504040204" pitchFamily="34" charset="0"/>
                <a:cs typeface="Calibri"/>
              </a:rPr>
              <a:t>[Die Zahlen gelten für das Jahr 2017]</a:t>
            </a:r>
            <a:r>
              <a:rPr lang="de-CH" sz="700" dirty="0" smtClean="0">
                <a:latin typeface="Calibri"/>
                <a:cs typeface="Calibri"/>
              </a:rPr>
              <a:t> </a:t>
            </a:r>
            <a:endParaRPr lang="de-CH" sz="700" dirty="0">
              <a:latin typeface="Calibri"/>
              <a:cs typeface="Calibri"/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3516923" y="1721892"/>
            <a:ext cx="3325091" cy="1488100"/>
          </a:xfrm>
          <a:custGeom>
            <a:avLst/>
            <a:gdLst>
              <a:gd name="connsiteX0" fmla="*/ 44761 w 3325091"/>
              <a:gd name="connsiteY0" fmla="*/ 1027702 h 1488100"/>
              <a:gd name="connsiteX1" fmla="*/ 44761 w 3325091"/>
              <a:gd name="connsiteY1" fmla="*/ 1027702 h 1488100"/>
              <a:gd name="connsiteX2" fmla="*/ 12789 w 3325091"/>
              <a:gd name="connsiteY2" fmla="*/ 1072463 h 1488100"/>
              <a:gd name="connsiteX3" fmla="*/ 0 w 3325091"/>
              <a:gd name="connsiteY3" fmla="*/ 1110830 h 1488100"/>
              <a:gd name="connsiteX4" fmla="*/ 19183 w 3325091"/>
              <a:gd name="connsiteY4" fmla="*/ 1193957 h 1488100"/>
              <a:gd name="connsiteX5" fmla="*/ 31972 w 3325091"/>
              <a:gd name="connsiteY5" fmla="*/ 1213140 h 1488100"/>
              <a:gd name="connsiteX6" fmla="*/ 38367 w 3325091"/>
              <a:gd name="connsiteY6" fmla="*/ 1232323 h 1488100"/>
              <a:gd name="connsiteX7" fmla="*/ 63944 w 3325091"/>
              <a:gd name="connsiteY7" fmla="*/ 1270690 h 1488100"/>
              <a:gd name="connsiteX8" fmla="*/ 95916 w 3325091"/>
              <a:gd name="connsiteY8" fmla="*/ 1328239 h 1488100"/>
              <a:gd name="connsiteX9" fmla="*/ 108705 w 3325091"/>
              <a:gd name="connsiteY9" fmla="*/ 1347423 h 1488100"/>
              <a:gd name="connsiteX10" fmla="*/ 127888 w 3325091"/>
              <a:gd name="connsiteY10" fmla="*/ 1360211 h 1488100"/>
              <a:gd name="connsiteX11" fmla="*/ 153466 w 3325091"/>
              <a:gd name="connsiteY11" fmla="*/ 1398578 h 1488100"/>
              <a:gd name="connsiteX12" fmla="*/ 166255 w 3325091"/>
              <a:gd name="connsiteY12" fmla="*/ 1417761 h 1488100"/>
              <a:gd name="connsiteX13" fmla="*/ 185438 w 3325091"/>
              <a:gd name="connsiteY13" fmla="*/ 1436944 h 1488100"/>
              <a:gd name="connsiteX14" fmla="*/ 198227 w 3325091"/>
              <a:gd name="connsiteY14" fmla="*/ 1456128 h 1488100"/>
              <a:gd name="connsiteX15" fmla="*/ 217410 w 3325091"/>
              <a:gd name="connsiteY15" fmla="*/ 1462522 h 1488100"/>
              <a:gd name="connsiteX16" fmla="*/ 236593 w 3325091"/>
              <a:gd name="connsiteY16" fmla="*/ 1475311 h 1488100"/>
              <a:gd name="connsiteX17" fmla="*/ 274960 w 3325091"/>
              <a:gd name="connsiteY17" fmla="*/ 1488100 h 1488100"/>
              <a:gd name="connsiteX18" fmla="*/ 351692 w 3325091"/>
              <a:gd name="connsiteY18" fmla="*/ 1481705 h 1488100"/>
              <a:gd name="connsiteX19" fmla="*/ 377270 w 3325091"/>
              <a:gd name="connsiteY19" fmla="*/ 1462522 h 1488100"/>
              <a:gd name="connsiteX20" fmla="*/ 409242 w 3325091"/>
              <a:gd name="connsiteY20" fmla="*/ 1443339 h 1488100"/>
              <a:gd name="connsiteX21" fmla="*/ 428425 w 3325091"/>
              <a:gd name="connsiteY21" fmla="*/ 1424156 h 1488100"/>
              <a:gd name="connsiteX22" fmla="*/ 479580 w 3325091"/>
              <a:gd name="connsiteY22" fmla="*/ 1392184 h 1488100"/>
              <a:gd name="connsiteX23" fmla="*/ 543525 w 3325091"/>
              <a:gd name="connsiteY23" fmla="*/ 1347423 h 1488100"/>
              <a:gd name="connsiteX24" fmla="*/ 594680 w 3325091"/>
              <a:gd name="connsiteY24" fmla="*/ 1328239 h 1488100"/>
              <a:gd name="connsiteX25" fmla="*/ 665018 w 3325091"/>
              <a:gd name="connsiteY25" fmla="*/ 1296267 h 1488100"/>
              <a:gd name="connsiteX26" fmla="*/ 690596 w 3325091"/>
              <a:gd name="connsiteY26" fmla="*/ 1289873 h 1488100"/>
              <a:gd name="connsiteX27" fmla="*/ 741751 w 3325091"/>
              <a:gd name="connsiteY27" fmla="*/ 1270690 h 1488100"/>
              <a:gd name="connsiteX28" fmla="*/ 767329 w 3325091"/>
              <a:gd name="connsiteY28" fmla="*/ 1264295 h 1488100"/>
              <a:gd name="connsiteX29" fmla="*/ 812090 w 3325091"/>
              <a:gd name="connsiteY29" fmla="*/ 1245112 h 1488100"/>
              <a:gd name="connsiteX30" fmla="*/ 920794 w 3325091"/>
              <a:gd name="connsiteY30" fmla="*/ 1213140 h 1488100"/>
              <a:gd name="connsiteX31" fmla="*/ 978344 w 3325091"/>
              <a:gd name="connsiteY31" fmla="*/ 1187563 h 1488100"/>
              <a:gd name="connsiteX32" fmla="*/ 1016711 w 3325091"/>
              <a:gd name="connsiteY32" fmla="*/ 1181168 h 1488100"/>
              <a:gd name="connsiteX33" fmla="*/ 1035894 w 3325091"/>
              <a:gd name="connsiteY33" fmla="*/ 1174774 h 1488100"/>
              <a:gd name="connsiteX34" fmla="*/ 1125415 w 3325091"/>
              <a:gd name="connsiteY34" fmla="*/ 1142802 h 1488100"/>
              <a:gd name="connsiteX35" fmla="*/ 1150993 w 3325091"/>
              <a:gd name="connsiteY35" fmla="*/ 1123618 h 1488100"/>
              <a:gd name="connsiteX36" fmla="*/ 1182965 w 3325091"/>
              <a:gd name="connsiteY36" fmla="*/ 1104435 h 1488100"/>
              <a:gd name="connsiteX37" fmla="*/ 1202148 w 3325091"/>
              <a:gd name="connsiteY37" fmla="*/ 1091646 h 1488100"/>
              <a:gd name="connsiteX38" fmla="*/ 1304459 w 3325091"/>
              <a:gd name="connsiteY38" fmla="*/ 1053280 h 1488100"/>
              <a:gd name="connsiteX39" fmla="*/ 1400375 w 3325091"/>
              <a:gd name="connsiteY39" fmla="*/ 1014914 h 1488100"/>
              <a:gd name="connsiteX40" fmla="*/ 1438741 w 3325091"/>
              <a:gd name="connsiteY40" fmla="*/ 995730 h 1488100"/>
              <a:gd name="connsiteX41" fmla="*/ 1470713 w 3325091"/>
              <a:gd name="connsiteY41" fmla="*/ 989336 h 1488100"/>
              <a:gd name="connsiteX42" fmla="*/ 1515474 w 3325091"/>
              <a:gd name="connsiteY42" fmla="*/ 976547 h 1488100"/>
              <a:gd name="connsiteX43" fmla="*/ 1553841 w 3325091"/>
              <a:gd name="connsiteY43" fmla="*/ 963758 h 1488100"/>
              <a:gd name="connsiteX44" fmla="*/ 1636968 w 3325091"/>
              <a:gd name="connsiteY44" fmla="*/ 938181 h 1488100"/>
              <a:gd name="connsiteX45" fmla="*/ 1681729 w 3325091"/>
              <a:gd name="connsiteY45" fmla="*/ 918998 h 1488100"/>
              <a:gd name="connsiteX46" fmla="*/ 1752067 w 3325091"/>
              <a:gd name="connsiteY46" fmla="*/ 874237 h 1488100"/>
              <a:gd name="connsiteX47" fmla="*/ 1777645 w 3325091"/>
              <a:gd name="connsiteY47" fmla="*/ 855053 h 1488100"/>
              <a:gd name="connsiteX48" fmla="*/ 1822406 w 3325091"/>
              <a:gd name="connsiteY48" fmla="*/ 829476 h 1488100"/>
              <a:gd name="connsiteX49" fmla="*/ 1854378 w 3325091"/>
              <a:gd name="connsiteY49" fmla="*/ 803898 h 1488100"/>
              <a:gd name="connsiteX50" fmla="*/ 1931111 w 3325091"/>
              <a:gd name="connsiteY50" fmla="*/ 759137 h 1488100"/>
              <a:gd name="connsiteX51" fmla="*/ 1969477 w 3325091"/>
              <a:gd name="connsiteY51" fmla="*/ 746349 h 1488100"/>
              <a:gd name="connsiteX52" fmla="*/ 2001449 w 3325091"/>
              <a:gd name="connsiteY52" fmla="*/ 739954 h 1488100"/>
              <a:gd name="connsiteX53" fmla="*/ 2206070 w 3325091"/>
              <a:gd name="connsiteY53" fmla="*/ 714377 h 1488100"/>
              <a:gd name="connsiteX54" fmla="*/ 2282803 w 3325091"/>
              <a:gd name="connsiteY54" fmla="*/ 701588 h 1488100"/>
              <a:gd name="connsiteX55" fmla="*/ 2397902 w 3325091"/>
              <a:gd name="connsiteY55" fmla="*/ 676010 h 1488100"/>
              <a:gd name="connsiteX56" fmla="*/ 2417085 w 3325091"/>
              <a:gd name="connsiteY56" fmla="*/ 650432 h 1488100"/>
              <a:gd name="connsiteX57" fmla="*/ 2461846 w 3325091"/>
              <a:gd name="connsiteY57" fmla="*/ 605672 h 1488100"/>
              <a:gd name="connsiteX58" fmla="*/ 2474635 w 3325091"/>
              <a:gd name="connsiteY58" fmla="*/ 586488 h 1488100"/>
              <a:gd name="connsiteX59" fmla="*/ 2532185 w 3325091"/>
              <a:gd name="connsiteY59" fmla="*/ 528939 h 1488100"/>
              <a:gd name="connsiteX60" fmla="*/ 2551368 w 3325091"/>
              <a:gd name="connsiteY60" fmla="*/ 509756 h 1488100"/>
              <a:gd name="connsiteX61" fmla="*/ 2564157 w 3325091"/>
              <a:gd name="connsiteY61" fmla="*/ 490572 h 1488100"/>
              <a:gd name="connsiteX62" fmla="*/ 2596129 w 3325091"/>
              <a:gd name="connsiteY62" fmla="*/ 471389 h 1488100"/>
              <a:gd name="connsiteX63" fmla="*/ 2615312 w 3325091"/>
              <a:gd name="connsiteY63" fmla="*/ 452206 h 1488100"/>
              <a:gd name="connsiteX64" fmla="*/ 2679256 w 3325091"/>
              <a:gd name="connsiteY64" fmla="*/ 420234 h 1488100"/>
              <a:gd name="connsiteX65" fmla="*/ 2736806 w 3325091"/>
              <a:gd name="connsiteY65" fmla="*/ 394656 h 1488100"/>
              <a:gd name="connsiteX66" fmla="*/ 2762383 w 3325091"/>
              <a:gd name="connsiteY66" fmla="*/ 381867 h 1488100"/>
              <a:gd name="connsiteX67" fmla="*/ 2781567 w 3325091"/>
              <a:gd name="connsiteY67" fmla="*/ 375473 h 1488100"/>
              <a:gd name="connsiteX68" fmla="*/ 2813539 w 3325091"/>
              <a:gd name="connsiteY68" fmla="*/ 362684 h 1488100"/>
              <a:gd name="connsiteX69" fmla="*/ 2858299 w 3325091"/>
              <a:gd name="connsiteY69" fmla="*/ 343501 h 1488100"/>
              <a:gd name="connsiteX70" fmla="*/ 2896666 w 3325091"/>
              <a:gd name="connsiteY70" fmla="*/ 317923 h 1488100"/>
              <a:gd name="connsiteX71" fmla="*/ 2915849 w 3325091"/>
              <a:gd name="connsiteY71" fmla="*/ 298740 h 1488100"/>
              <a:gd name="connsiteX72" fmla="*/ 2967004 w 3325091"/>
              <a:gd name="connsiteY72" fmla="*/ 285951 h 1488100"/>
              <a:gd name="connsiteX73" fmla="*/ 3011765 w 3325091"/>
              <a:gd name="connsiteY73" fmla="*/ 279557 h 1488100"/>
              <a:gd name="connsiteX74" fmla="*/ 3082104 w 3325091"/>
              <a:gd name="connsiteY74" fmla="*/ 260374 h 1488100"/>
              <a:gd name="connsiteX75" fmla="*/ 3120470 w 3325091"/>
              <a:gd name="connsiteY75" fmla="*/ 234796 h 1488100"/>
              <a:gd name="connsiteX76" fmla="*/ 3126864 w 3325091"/>
              <a:gd name="connsiteY76" fmla="*/ 215613 h 1488100"/>
              <a:gd name="connsiteX77" fmla="*/ 3158836 w 3325091"/>
              <a:gd name="connsiteY77" fmla="*/ 209218 h 1488100"/>
              <a:gd name="connsiteX78" fmla="*/ 3197203 w 3325091"/>
              <a:gd name="connsiteY78" fmla="*/ 183641 h 1488100"/>
              <a:gd name="connsiteX79" fmla="*/ 3235569 w 3325091"/>
              <a:gd name="connsiteY79" fmla="*/ 170852 h 1488100"/>
              <a:gd name="connsiteX80" fmla="*/ 3254753 w 3325091"/>
              <a:gd name="connsiteY80" fmla="*/ 151669 h 1488100"/>
              <a:gd name="connsiteX81" fmla="*/ 3273936 w 3325091"/>
              <a:gd name="connsiteY81" fmla="*/ 138880 h 1488100"/>
              <a:gd name="connsiteX82" fmla="*/ 3286725 w 3325091"/>
              <a:gd name="connsiteY82" fmla="*/ 119697 h 1488100"/>
              <a:gd name="connsiteX83" fmla="*/ 3318697 w 3325091"/>
              <a:gd name="connsiteY83" fmla="*/ 81330 h 1488100"/>
              <a:gd name="connsiteX84" fmla="*/ 3325091 w 3325091"/>
              <a:gd name="connsiteY84" fmla="*/ 62147 h 1488100"/>
              <a:gd name="connsiteX85" fmla="*/ 3171625 w 3325091"/>
              <a:gd name="connsiteY85" fmla="*/ 17386 h 1488100"/>
              <a:gd name="connsiteX86" fmla="*/ 3152442 w 3325091"/>
              <a:gd name="connsiteY86" fmla="*/ 23781 h 1488100"/>
              <a:gd name="connsiteX87" fmla="*/ 3114076 w 3325091"/>
              <a:gd name="connsiteY87" fmla="*/ 49358 h 1488100"/>
              <a:gd name="connsiteX88" fmla="*/ 3094892 w 3325091"/>
              <a:gd name="connsiteY88" fmla="*/ 55753 h 1488100"/>
              <a:gd name="connsiteX89" fmla="*/ 3056526 w 3325091"/>
              <a:gd name="connsiteY89" fmla="*/ 81330 h 1488100"/>
              <a:gd name="connsiteX90" fmla="*/ 3018160 w 3325091"/>
              <a:gd name="connsiteY90" fmla="*/ 94119 h 1488100"/>
              <a:gd name="connsiteX91" fmla="*/ 2992582 w 3325091"/>
              <a:gd name="connsiteY91" fmla="*/ 100514 h 1488100"/>
              <a:gd name="connsiteX92" fmla="*/ 2954215 w 3325091"/>
              <a:gd name="connsiteY92" fmla="*/ 113302 h 1488100"/>
              <a:gd name="connsiteX93" fmla="*/ 2813539 w 3325091"/>
              <a:gd name="connsiteY93" fmla="*/ 126091 h 1488100"/>
              <a:gd name="connsiteX94" fmla="*/ 2794355 w 3325091"/>
              <a:gd name="connsiteY94" fmla="*/ 132486 h 1488100"/>
              <a:gd name="connsiteX95" fmla="*/ 2768778 w 3325091"/>
              <a:gd name="connsiteY95" fmla="*/ 145274 h 1488100"/>
              <a:gd name="connsiteX96" fmla="*/ 2743200 w 3325091"/>
              <a:gd name="connsiteY96" fmla="*/ 151669 h 1488100"/>
              <a:gd name="connsiteX97" fmla="*/ 2704834 w 3325091"/>
              <a:gd name="connsiteY97" fmla="*/ 164458 h 1488100"/>
              <a:gd name="connsiteX98" fmla="*/ 2685650 w 3325091"/>
              <a:gd name="connsiteY98" fmla="*/ 170852 h 1488100"/>
              <a:gd name="connsiteX99" fmla="*/ 2647284 w 3325091"/>
              <a:gd name="connsiteY99" fmla="*/ 196430 h 1488100"/>
              <a:gd name="connsiteX100" fmla="*/ 2608918 w 3325091"/>
              <a:gd name="connsiteY100" fmla="*/ 209218 h 1488100"/>
              <a:gd name="connsiteX101" fmla="*/ 2589734 w 3325091"/>
              <a:gd name="connsiteY101" fmla="*/ 215613 h 1488100"/>
              <a:gd name="connsiteX102" fmla="*/ 2570551 w 3325091"/>
              <a:gd name="connsiteY102" fmla="*/ 228402 h 1488100"/>
              <a:gd name="connsiteX103" fmla="*/ 2532185 w 3325091"/>
              <a:gd name="connsiteY103" fmla="*/ 241191 h 1488100"/>
              <a:gd name="connsiteX104" fmla="*/ 2493818 w 3325091"/>
              <a:gd name="connsiteY104" fmla="*/ 273163 h 1488100"/>
              <a:gd name="connsiteX105" fmla="*/ 2474635 w 3325091"/>
              <a:gd name="connsiteY105" fmla="*/ 279557 h 1488100"/>
              <a:gd name="connsiteX106" fmla="*/ 2461846 w 3325091"/>
              <a:gd name="connsiteY106" fmla="*/ 298740 h 1488100"/>
              <a:gd name="connsiteX107" fmla="*/ 2436269 w 3325091"/>
              <a:gd name="connsiteY107" fmla="*/ 305135 h 1488100"/>
              <a:gd name="connsiteX108" fmla="*/ 2378719 w 3325091"/>
              <a:gd name="connsiteY108" fmla="*/ 311529 h 1488100"/>
              <a:gd name="connsiteX109" fmla="*/ 2346747 w 3325091"/>
              <a:gd name="connsiteY109" fmla="*/ 317923 h 1488100"/>
              <a:gd name="connsiteX110" fmla="*/ 2257225 w 3325091"/>
              <a:gd name="connsiteY110" fmla="*/ 330712 h 1488100"/>
              <a:gd name="connsiteX111" fmla="*/ 2218859 w 3325091"/>
              <a:gd name="connsiteY111" fmla="*/ 349895 h 1488100"/>
              <a:gd name="connsiteX112" fmla="*/ 2193281 w 3325091"/>
              <a:gd name="connsiteY112" fmla="*/ 362684 h 1488100"/>
              <a:gd name="connsiteX113" fmla="*/ 2174098 w 3325091"/>
              <a:gd name="connsiteY113" fmla="*/ 375473 h 1488100"/>
              <a:gd name="connsiteX114" fmla="*/ 2122943 w 3325091"/>
              <a:gd name="connsiteY114" fmla="*/ 388262 h 1488100"/>
              <a:gd name="connsiteX115" fmla="*/ 2078182 w 3325091"/>
              <a:gd name="connsiteY115" fmla="*/ 413839 h 1488100"/>
              <a:gd name="connsiteX116" fmla="*/ 2052604 w 3325091"/>
              <a:gd name="connsiteY116" fmla="*/ 426628 h 1488100"/>
              <a:gd name="connsiteX117" fmla="*/ 2033421 w 3325091"/>
              <a:gd name="connsiteY117" fmla="*/ 433023 h 1488100"/>
              <a:gd name="connsiteX118" fmla="*/ 2007843 w 3325091"/>
              <a:gd name="connsiteY118" fmla="*/ 445811 h 1488100"/>
              <a:gd name="connsiteX119" fmla="*/ 1988660 w 3325091"/>
              <a:gd name="connsiteY119" fmla="*/ 452206 h 1488100"/>
              <a:gd name="connsiteX120" fmla="*/ 1969477 w 3325091"/>
              <a:gd name="connsiteY120" fmla="*/ 464995 h 1488100"/>
              <a:gd name="connsiteX121" fmla="*/ 1943899 w 3325091"/>
              <a:gd name="connsiteY121" fmla="*/ 471389 h 1488100"/>
              <a:gd name="connsiteX122" fmla="*/ 1924716 w 3325091"/>
              <a:gd name="connsiteY122" fmla="*/ 477784 h 1488100"/>
              <a:gd name="connsiteX123" fmla="*/ 1899139 w 3325091"/>
              <a:gd name="connsiteY123" fmla="*/ 484178 h 1488100"/>
              <a:gd name="connsiteX124" fmla="*/ 1860772 w 3325091"/>
              <a:gd name="connsiteY124" fmla="*/ 496967 h 1488100"/>
              <a:gd name="connsiteX125" fmla="*/ 1700912 w 3325091"/>
              <a:gd name="connsiteY125" fmla="*/ 516150 h 1488100"/>
              <a:gd name="connsiteX126" fmla="*/ 1643362 w 3325091"/>
              <a:gd name="connsiteY126" fmla="*/ 522544 h 1488100"/>
              <a:gd name="connsiteX127" fmla="*/ 1617785 w 3325091"/>
              <a:gd name="connsiteY127" fmla="*/ 535333 h 1488100"/>
              <a:gd name="connsiteX128" fmla="*/ 1585813 w 3325091"/>
              <a:gd name="connsiteY128" fmla="*/ 554516 h 1488100"/>
              <a:gd name="connsiteX129" fmla="*/ 1521869 w 3325091"/>
              <a:gd name="connsiteY129" fmla="*/ 580094 h 1488100"/>
              <a:gd name="connsiteX130" fmla="*/ 1489897 w 3325091"/>
              <a:gd name="connsiteY130" fmla="*/ 599277 h 1488100"/>
              <a:gd name="connsiteX131" fmla="*/ 1451530 w 3325091"/>
              <a:gd name="connsiteY131" fmla="*/ 624855 h 1488100"/>
              <a:gd name="connsiteX132" fmla="*/ 1425953 w 3325091"/>
              <a:gd name="connsiteY132" fmla="*/ 631249 h 1488100"/>
              <a:gd name="connsiteX133" fmla="*/ 1381192 w 3325091"/>
              <a:gd name="connsiteY133" fmla="*/ 663221 h 1488100"/>
              <a:gd name="connsiteX134" fmla="*/ 1342825 w 3325091"/>
              <a:gd name="connsiteY134" fmla="*/ 682405 h 1488100"/>
              <a:gd name="connsiteX135" fmla="*/ 1323642 w 3325091"/>
              <a:gd name="connsiteY135" fmla="*/ 701588 h 1488100"/>
              <a:gd name="connsiteX136" fmla="*/ 1304459 w 3325091"/>
              <a:gd name="connsiteY136" fmla="*/ 714377 h 1488100"/>
              <a:gd name="connsiteX137" fmla="*/ 1285276 w 3325091"/>
              <a:gd name="connsiteY137" fmla="*/ 739954 h 1488100"/>
              <a:gd name="connsiteX138" fmla="*/ 1253304 w 3325091"/>
              <a:gd name="connsiteY138" fmla="*/ 746349 h 1488100"/>
              <a:gd name="connsiteX139" fmla="*/ 1157387 w 3325091"/>
              <a:gd name="connsiteY139" fmla="*/ 784715 h 1488100"/>
              <a:gd name="connsiteX140" fmla="*/ 1125415 w 3325091"/>
              <a:gd name="connsiteY140" fmla="*/ 791109 h 1488100"/>
              <a:gd name="connsiteX141" fmla="*/ 971950 w 3325091"/>
              <a:gd name="connsiteY141" fmla="*/ 797504 h 1488100"/>
              <a:gd name="connsiteX142" fmla="*/ 888822 w 3325091"/>
              <a:gd name="connsiteY142" fmla="*/ 810293 h 1488100"/>
              <a:gd name="connsiteX143" fmla="*/ 856850 w 3325091"/>
              <a:gd name="connsiteY143" fmla="*/ 823081 h 1488100"/>
              <a:gd name="connsiteX144" fmla="*/ 831273 w 3325091"/>
              <a:gd name="connsiteY144" fmla="*/ 829476 h 1488100"/>
              <a:gd name="connsiteX145" fmla="*/ 812090 w 3325091"/>
              <a:gd name="connsiteY145" fmla="*/ 835870 h 1488100"/>
              <a:gd name="connsiteX146" fmla="*/ 767329 w 3325091"/>
              <a:gd name="connsiteY146" fmla="*/ 848659 h 1488100"/>
              <a:gd name="connsiteX147" fmla="*/ 741751 w 3325091"/>
              <a:gd name="connsiteY147" fmla="*/ 861448 h 1488100"/>
              <a:gd name="connsiteX148" fmla="*/ 722568 w 3325091"/>
              <a:gd name="connsiteY148" fmla="*/ 874237 h 1488100"/>
              <a:gd name="connsiteX149" fmla="*/ 658624 w 3325091"/>
              <a:gd name="connsiteY149" fmla="*/ 893420 h 1488100"/>
              <a:gd name="connsiteX150" fmla="*/ 594680 w 3325091"/>
              <a:gd name="connsiteY150" fmla="*/ 906209 h 1488100"/>
              <a:gd name="connsiteX151" fmla="*/ 569102 w 3325091"/>
              <a:gd name="connsiteY151" fmla="*/ 918998 h 1488100"/>
              <a:gd name="connsiteX152" fmla="*/ 498764 w 3325091"/>
              <a:gd name="connsiteY152" fmla="*/ 938181 h 1488100"/>
              <a:gd name="connsiteX153" fmla="*/ 447608 w 3325091"/>
              <a:gd name="connsiteY153" fmla="*/ 963758 h 1488100"/>
              <a:gd name="connsiteX154" fmla="*/ 383664 w 3325091"/>
              <a:gd name="connsiteY154" fmla="*/ 995730 h 1488100"/>
              <a:gd name="connsiteX155" fmla="*/ 358087 w 3325091"/>
              <a:gd name="connsiteY155" fmla="*/ 1002125 h 1488100"/>
              <a:gd name="connsiteX156" fmla="*/ 287748 w 3325091"/>
              <a:gd name="connsiteY156" fmla="*/ 1021308 h 1488100"/>
              <a:gd name="connsiteX157" fmla="*/ 89522 w 3325091"/>
              <a:gd name="connsiteY157" fmla="*/ 1034097 h 1488100"/>
              <a:gd name="connsiteX158" fmla="*/ 51155 w 3325091"/>
              <a:gd name="connsiteY158" fmla="*/ 1046886 h 1488100"/>
              <a:gd name="connsiteX159" fmla="*/ 31972 w 3325091"/>
              <a:gd name="connsiteY159" fmla="*/ 1053280 h 1488100"/>
              <a:gd name="connsiteX160" fmla="*/ 44761 w 3325091"/>
              <a:gd name="connsiteY160" fmla="*/ 1027702 h 148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25091" h="1488100">
                <a:moveTo>
                  <a:pt x="44761" y="1027702"/>
                </a:moveTo>
                <a:lnTo>
                  <a:pt x="44761" y="1027702"/>
                </a:lnTo>
                <a:cubicBezTo>
                  <a:pt x="34104" y="1042622"/>
                  <a:pt x="21482" y="1056319"/>
                  <a:pt x="12789" y="1072463"/>
                </a:cubicBezTo>
                <a:cubicBezTo>
                  <a:pt x="6398" y="1084332"/>
                  <a:pt x="0" y="1110830"/>
                  <a:pt x="0" y="1110830"/>
                </a:cubicBezTo>
                <a:cubicBezTo>
                  <a:pt x="2948" y="1131467"/>
                  <a:pt x="6415" y="1174805"/>
                  <a:pt x="19183" y="1193957"/>
                </a:cubicBezTo>
                <a:cubicBezTo>
                  <a:pt x="23446" y="1200351"/>
                  <a:pt x="28535" y="1206266"/>
                  <a:pt x="31972" y="1213140"/>
                </a:cubicBezTo>
                <a:cubicBezTo>
                  <a:pt x="34986" y="1219169"/>
                  <a:pt x="35094" y="1226431"/>
                  <a:pt x="38367" y="1232323"/>
                </a:cubicBezTo>
                <a:cubicBezTo>
                  <a:pt x="45831" y="1245759"/>
                  <a:pt x="59083" y="1256109"/>
                  <a:pt x="63944" y="1270690"/>
                </a:cubicBezTo>
                <a:cubicBezTo>
                  <a:pt x="75200" y="1304454"/>
                  <a:pt x="66600" y="1284264"/>
                  <a:pt x="95916" y="1328239"/>
                </a:cubicBezTo>
                <a:cubicBezTo>
                  <a:pt x="100179" y="1334634"/>
                  <a:pt x="102310" y="1343160"/>
                  <a:pt x="108705" y="1347423"/>
                </a:cubicBezTo>
                <a:lnTo>
                  <a:pt x="127888" y="1360211"/>
                </a:lnTo>
                <a:lnTo>
                  <a:pt x="153466" y="1398578"/>
                </a:lnTo>
                <a:cubicBezTo>
                  <a:pt x="157729" y="1404972"/>
                  <a:pt x="160821" y="1412327"/>
                  <a:pt x="166255" y="1417761"/>
                </a:cubicBezTo>
                <a:cubicBezTo>
                  <a:pt x="172649" y="1424155"/>
                  <a:pt x="179649" y="1429997"/>
                  <a:pt x="185438" y="1436944"/>
                </a:cubicBezTo>
                <a:cubicBezTo>
                  <a:pt x="190358" y="1442848"/>
                  <a:pt x="192226" y="1451327"/>
                  <a:pt x="198227" y="1456128"/>
                </a:cubicBezTo>
                <a:cubicBezTo>
                  <a:pt x="203490" y="1460339"/>
                  <a:pt x="211016" y="1460391"/>
                  <a:pt x="217410" y="1462522"/>
                </a:cubicBezTo>
                <a:cubicBezTo>
                  <a:pt x="223804" y="1466785"/>
                  <a:pt x="229570" y="1472190"/>
                  <a:pt x="236593" y="1475311"/>
                </a:cubicBezTo>
                <a:cubicBezTo>
                  <a:pt x="248912" y="1480786"/>
                  <a:pt x="274960" y="1488100"/>
                  <a:pt x="274960" y="1488100"/>
                </a:cubicBezTo>
                <a:cubicBezTo>
                  <a:pt x="300537" y="1485968"/>
                  <a:pt x="326792" y="1487930"/>
                  <a:pt x="351692" y="1481705"/>
                </a:cubicBezTo>
                <a:cubicBezTo>
                  <a:pt x="362031" y="1479120"/>
                  <a:pt x="368402" y="1468434"/>
                  <a:pt x="377270" y="1462522"/>
                </a:cubicBezTo>
                <a:cubicBezTo>
                  <a:pt x="387611" y="1455628"/>
                  <a:pt x="399299" y="1450796"/>
                  <a:pt x="409242" y="1443339"/>
                </a:cubicBezTo>
                <a:cubicBezTo>
                  <a:pt x="416476" y="1437913"/>
                  <a:pt x="421112" y="1429475"/>
                  <a:pt x="428425" y="1424156"/>
                </a:cubicBezTo>
                <a:cubicBezTo>
                  <a:pt x="444687" y="1412329"/>
                  <a:pt x="463493" y="1404249"/>
                  <a:pt x="479580" y="1392184"/>
                </a:cubicBezTo>
                <a:cubicBezTo>
                  <a:pt x="536934" y="1349168"/>
                  <a:pt x="468681" y="1380687"/>
                  <a:pt x="543525" y="1347423"/>
                </a:cubicBezTo>
                <a:cubicBezTo>
                  <a:pt x="593327" y="1325289"/>
                  <a:pt x="522851" y="1364153"/>
                  <a:pt x="594680" y="1328239"/>
                </a:cubicBezTo>
                <a:cubicBezTo>
                  <a:pt x="657191" y="1296984"/>
                  <a:pt x="539899" y="1337974"/>
                  <a:pt x="665018" y="1296267"/>
                </a:cubicBezTo>
                <a:cubicBezTo>
                  <a:pt x="673355" y="1293488"/>
                  <a:pt x="682259" y="1292652"/>
                  <a:pt x="690596" y="1289873"/>
                </a:cubicBezTo>
                <a:cubicBezTo>
                  <a:pt x="707873" y="1284114"/>
                  <a:pt x="724474" y="1276449"/>
                  <a:pt x="741751" y="1270690"/>
                </a:cubicBezTo>
                <a:cubicBezTo>
                  <a:pt x="750088" y="1267911"/>
                  <a:pt x="759100" y="1267381"/>
                  <a:pt x="767329" y="1264295"/>
                </a:cubicBezTo>
                <a:cubicBezTo>
                  <a:pt x="821884" y="1243837"/>
                  <a:pt x="767634" y="1257814"/>
                  <a:pt x="812090" y="1245112"/>
                </a:cubicBezTo>
                <a:cubicBezTo>
                  <a:pt x="824753" y="1241494"/>
                  <a:pt x="898579" y="1223013"/>
                  <a:pt x="920794" y="1213140"/>
                </a:cubicBezTo>
                <a:cubicBezTo>
                  <a:pt x="939977" y="1204614"/>
                  <a:pt x="958429" y="1194201"/>
                  <a:pt x="978344" y="1187563"/>
                </a:cubicBezTo>
                <a:cubicBezTo>
                  <a:pt x="990644" y="1183463"/>
                  <a:pt x="1004054" y="1183981"/>
                  <a:pt x="1016711" y="1181168"/>
                </a:cubicBezTo>
                <a:cubicBezTo>
                  <a:pt x="1023291" y="1179706"/>
                  <a:pt x="1029500" y="1176905"/>
                  <a:pt x="1035894" y="1174774"/>
                </a:cubicBezTo>
                <a:cubicBezTo>
                  <a:pt x="1087033" y="1140681"/>
                  <a:pt x="1010553" y="1188748"/>
                  <a:pt x="1125415" y="1142802"/>
                </a:cubicBezTo>
                <a:cubicBezTo>
                  <a:pt x="1135310" y="1138844"/>
                  <a:pt x="1142125" y="1129530"/>
                  <a:pt x="1150993" y="1123618"/>
                </a:cubicBezTo>
                <a:cubicBezTo>
                  <a:pt x="1161334" y="1116724"/>
                  <a:pt x="1172426" y="1111022"/>
                  <a:pt x="1182965" y="1104435"/>
                </a:cubicBezTo>
                <a:cubicBezTo>
                  <a:pt x="1189482" y="1100362"/>
                  <a:pt x="1195274" y="1095083"/>
                  <a:pt x="1202148" y="1091646"/>
                </a:cubicBezTo>
                <a:cubicBezTo>
                  <a:pt x="1270224" y="1057608"/>
                  <a:pt x="1252362" y="1063699"/>
                  <a:pt x="1304459" y="1053280"/>
                </a:cubicBezTo>
                <a:cubicBezTo>
                  <a:pt x="1336431" y="1040491"/>
                  <a:pt x="1369576" y="1030314"/>
                  <a:pt x="1400375" y="1014914"/>
                </a:cubicBezTo>
                <a:cubicBezTo>
                  <a:pt x="1413164" y="1008519"/>
                  <a:pt x="1425304" y="1000616"/>
                  <a:pt x="1438741" y="995730"/>
                </a:cubicBezTo>
                <a:cubicBezTo>
                  <a:pt x="1448955" y="992016"/>
                  <a:pt x="1460169" y="991972"/>
                  <a:pt x="1470713" y="989336"/>
                </a:cubicBezTo>
                <a:cubicBezTo>
                  <a:pt x="1485767" y="985573"/>
                  <a:pt x="1500643" y="981110"/>
                  <a:pt x="1515474" y="976547"/>
                </a:cubicBezTo>
                <a:cubicBezTo>
                  <a:pt x="1528359" y="972582"/>
                  <a:pt x="1540986" y="967817"/>
                  <a:pt x="1553841" y="963758"/>
                </a:cubicBezTo>
                <a:cubicBezTo>
                  <a:pt x="1581486" y="955028"/>
                  <a:pt x="1611038" y="951146"/>
                  <a:pt x="1636968" y="938181"/>
                </a:cubicBezTo>
                <a:cubicBezTo>
                  <a:pt x="1668575" y="922378"/>
                  <a:pt x="1653503" y="928406"/>
                  <a:pt x="1681729" y="918998"/>
                </a:cubicBezTo>
                <a:cubicBezTo>
                  <a:pt x="1740190" y="875149"/>
                  <a:pt x="1667195" y="928246"/>
                  <a:pt x="1752067" y="874237"/>
                </a:cubicBezTo>
                <a:cubicBezTo>
                  <a:pt x="1761058" y="868515"/>
                  <a:pt x="1768654" y="860775"/>
                  <a:pt x="1777645" y="855053"/>
                </a:cubicBezTo>
                <a:cubicBezTo>
                  <a:pt x="1792143" y="845827"/>
                  <a:pt x="1808108" y="839008"/>
                  <a:pt x="1822406" y="829476"/>
                </a:cubicBezTo>
                <a:cubicBezTo>
                  <a:pt x="1833762" y="821905"/>
                  <a:pt x="1843157" y="811667"/>
                  <a:pt x="1854378" y="803898"/>
                </a:cubicBezTo>
                <a:cubicBezTo>
                  <a:pt x="1868537" y="794096"/>
                  <a:pt x="1908918" y="768014"/>
                  <a:pt x="1931111" y="759137"/>
                </a:cubicBezTo>
                <a:cubicBezTo>
                  <a:pt x="1943627" y="754131"/>
                  <a:pt x="1956472" y="749896"/>
                  <a:pt x="1969477" y="746349"/>
                </a:cubicBezTo>
                <a:cubicBezTo>
                  <a:pt x="1979962" y="743489"/>
                  <a:pt x="1990678" y="741409"/>
                  <a:pt x="2001449" y="739954"/>
                </a:cubicBezTo>
                <a:cubicBezTo>
                  <a:pt x="2069568" y="730749"/>
                  <a:pt x="2137963" y="723664"/>
                  <a:pt x="2206070" y="714377"/>
                </a:cubicBezTo>
                <a:cubicBezTo>
                  <a:pt x="2231763" y="710873"/>
                  <a:pt x="2257376" y="706673"/>
                  <a:pt x="2282803" y="701588"/>
                </a:cubicBezTo>
                <a:cubicBezTo>
                  <a:pt x="2385328" y="681083"/>
                  <a:pt x="2347787" y="692717"/>
                  <a:pt x="2397902" y="676010"/>
                </a:cubicBezTo>
                <a:cubicBezTo>
                  <a:pt x="2404296" y="667484"/>
                  <a:pt x="2409916" y="658318"/>
                  <a:pt x="2417085" y="650432"/>
                </a:cubicBezTo>
                <a:cubicBezTo>
                  <a:pt x="2431279" y="634819"/>
                  <a:pt x="2450142" y="623229"/>
                  <a:pt x="2461846" y="605672"/>
                </a:cubicBezTo>
                <a:cubicBezTo>
                  <a:pt x="2466109" y="599277"/>
                  <a:pt x="2469529" y="592232"/>
                  <a:pt x="2474635" y="586488"/>
                </a:cubicBezTo>
                <a:cubicBezTo>
                  <a:pt x="2474658" y="586463"/>
                  <a:pt x="2522582" y="538542"/>
                  <a:pt x="2532185" y="528939"/>
                </a:cubicBezTo>
                <a:cubicBezTo>
                  <a:pt x="2538579" y="522545"/>
                  <a:pt x="2546352" y="517280"/>
                  <a:pt x="2551368" y="509756"/>
                </a:cubicBezTo>
                <a:cubicBezTo>
                  <a:pt x="2555631" y="503361"/>
                  <a:pt x="2558322" y="495574"/>
                  <a:pt x="2564157" y="490572"/>
                </a:cubicBezTo>
                <a:cubicBezTo>
                  <a:pt x="2573593" y="482484"/>
                  <a:pt x="2586186" y="478846"/>
                  <a:pt x="2596129" y="471389"/>
                </a:cubicBezTo>
                <a:cubicBezTo>
                  <a:pt x="2603363" y="465963"/>
                  <a:pt x="2607904" y="457392"/>
                  <a:pt x="2615312" y="452206"/>
                </a:cubicBezTo>
                <a:cubicBezTo>
                  <a:pt x="2648179" y="429199"/>
                  <a:pt x="2650731" y="429742"/>
                  <a:pt x="2679256" y="420234"/>
                </a:cubicBezTo>
                <a:cubicBezTo>
                  <a:pt x="2735687" y="382612"/>
                  <a:pt x="2645485" y="440318"/>
                  <a:pt x="2736806" y="394656"/>
                </a:cubicBezTo>
                <a:cubicBezTo>
                  <a:pt x="2745332" y="390393"/>
                  <a:pt x="2753622" y="385622"/>
                  <a:pt x="2762383" y="381867"/>
                </a:cubicBezTo>
                <a:cubicBezTo>
                  <a:pt x="2768579" y="379212"/>
                  <a:pt x="2775256" y="377840"/>
                  <a:pt x="2781567" y="375473"/>
                </a:cubicBezTo>
                <a:cubicBezTo>
                  <a:pt x="2792315" y="371443"/>
                  <a:pt x="2803050" y="367346"/>
                  <a:pt x="2813539" y="362684"/>
                </a:cubicBezTo>
                <a:cubicBezTo>
                  <a:pt x="2860945" y="341614"/>
                  <a:pt x="2818900" y="356633"/>
                  <a:pt x="2858299" y="343501"/>
                </a:cubicBezTo>
                <a:cubicBezTo>
                  <a:pt x="2871088" y="334975"/>
                  <a:pt x="2885797" y="328792"/>
                  <a:pt x="2896666" y="317923"/>
                </a:cubicBezTo>
                <a:cubicBezTo>
                  <a:pt x="2903060" y="311529"/>
                  <a:pt x="2908325" y="303756"/>
                  <a:pt x="2915849" y="298740"/>
                </a:cubicBezTo>
                <a:cubicBezTo>
                  <a:pt x="2924083" y="293250"/>
                  <a:pt x="2962703" y="286668"/>
                  <a:pt x="2967004" y="285951"/>
                </a:cubicBezTo>
                <a:cubicBezTo>
                  <a:pt x="2981871" y="283473"/>
                  <a:pt x="2996986" y="282513"/>
                  <a:pt x="3011765" y="279557"/>
                </a:cubicBezTo>
                <a:cubicBezTo>
                  <a:pt x="3047816" y="272347"/>
                  <a:pt x="3054546" y="269559"/>
                  <a:pt x="3082104" y="260374"/>
                </a:cubicBezTo>
                <a:cubicBezTo>
                  <a:pt x="3094893" y="251848"/>
                  <a:pt x="3115610" y="249378"/>
                  <a:pt x="3120470" y="234796"/>
                </a:cubicBezTo>
                <a:cubicBezTo>
                  <a:pt x="3122601" y="228402"/>
                  <a:pt x="3121256" y="219352"/>
                  <a:pt x="3126864" y="215613"/>
                </a:cubicBezTo>
                <a:cubicBezTo>
                  <a:pt x="3135907" y="209584"/>
                  <a:pt x="3148179" y="211350"/>
                  <a:pt x="3158836" y="209218"/>
                </a:cubicBezTo>
                <a:cubicBezTo>
                  <a:pt x="3171625" y="200692"/>
                  <a:pt x="3182622" y="188502"/>
                  <a:pt x="3197203" y="183641"/>
                </a:cubicBezTo>
                <a:lnTo>
                  <a:pt x="3235569" y="170852"/>
                </a:lnTo>
                <a:cubicBezTo>
                  <a:pt x="3241964" y="164458"/>
                  <a:pt x="3247806" y="157458"/>
                  <a:pt x="3254753" y="151669"/>
                </a:cubicBezTo>
                <a:cubicBezTo>
                  <a:pt x="3260657" y="146749"/>
                  <a:pt x="3268502" y="144314"/>
                  <a:pt x="3273936" y="138880"/>
                </a:cubicBezTo>
                <a:cubicBezTo>
                  <a:pt x="3279370" y="133446"/>
                  <a:pt x="3281805" y="125601"/>
                  <a:pt x="3286725" y="119697"/>
                </a:cubicBezTo>
                <a:cubicBezTo>
                  <a:pt x="3327750" y="70467"/>
                  <a:pt x="3286947" y="128956"/>
                  <a:pt x="3318697" y="81330"/>
                </a:cubicBezTo>
                <a:cubicBezTo>
                  <a:pt x="3320828" y="74936"/>
                  <a:pt x="3325091" y="68887"/>
                  <a:pt x="3325091" y="62147"/>
                </a:cubicBezTo>
                <a:cubicBezTo>
                  <a:pt x="3325091" y="-38242"/>
                  <a:pt x="3300228" y="11795"/>
                  <a:pt x="3171625" y="17386"/>
                </a:cubicBezTo>
                <a:cubicBezTo>
                  <a:pt x="3165231" y="19518"/>
                  <a:pt x="3158334" y="20508"/>
                  <a:pt x="3152442" y="23781"/>
                </a:cubicBezTo>
                <a:cubicBezTo>
                  <a:pt x="3139006" y="31245"/>
                  <a:pt x="3128657" y="44497"/>
                  <a:pt x="3114076" y="49358"/>
                </a:cubicBezTo>
                <a:cubicBezTo>
                  <a:pt x="3107681" y="51490"/>
                  <a:pt x="3100784" y="52479"/>
                  <a:pt x="3094892" y="55753"/>
                </a:cubicBezTo>
                <a:cubicBezTo>
                  <a:pt x="3081456" y="63217"/>
                  <a:pt x="3071107" y="76469"/>
                  <a:pt x="3056526" y="81330"/>
                </a:cubicBezTo>
                <a:cubicBezTo>
                  <a:pt x="3043737" y="85593"/>
                  <a:pt x="3031238" y="90849"/>
                  <a:pt x="3018160" y="94119"/>
                </a:cubicBezTo>
                <a:cubicBezTo>
                  <a:pt x="3009634" y="96251"/>
                  <a:pt x="3001000" y="97989"/>
                  <a:pt x="2992582" y="100514"/>
                </a:cubicBezTo>
                <a:cubicBezTo>
                  <a:pt x="2979670" y="104388"/>
                  <a:pt x="2967560" y="111395"/>
                  <a:pt x="2954215" y="113302"/>
                </a:cubicBezTo>
                <a:cubicBezTo>
                  <a:pt x="2877734" y="124229"/>
                  <a:pt x="2924493" y="118695"/>
                  <a:pt x="2813539" y="126091"/>
                </a:cubicBezTo>
                <a:cubicBezTo>
                  <a:pt x="2807144" y="128223"/>
                  <a:pt x="2800551" y="129831"/>
                  <a:pt x="2794355" y="132486"/>
                </a:cubicBezTo>
                <a:cubicBezTo>
                  <a:pt x="2785594" y="136241"/>
                  <a:pt x="2777703" y="141927"/>
                  <a:pt x="2768778" y="145274"/>
                </a:cubicBezTo>
                <a:cubicBezTo>
                  <a:pt x="2760549" y="148360"/>
                  <a:pt x="2751618" y="149144"/>
                  <a:pt x="2743200" y="151669"/>
                </a:cubicBezTo>
                <a:cubicBezTo>
                  <a:pt x="2730288" y="155543"/>
                  <a:pt x="2717623" y="160195"/>
                  <a:pt x="2704834" y="164458"/>
                </a:cubicBezTo>
                <a:lnTo>
                  <a:pt x="2685650" y="170852"/>
                </a:lnTo>
                <a:cubicBezTo>
                  <a:pt x="2672861" y="179378"/>
                  <a:pt x="2661866" y="191570"/>
                  <a:pt x="2647284" y="196430"/>
                </a:cubicBezTo>
                <a:lnTo>
                  <a:pt x="2608918" y="209218"/>
                </a:lnTo>
                <a:cubicBezTo>
                  <a:pt x="2602523" y="211350"/>
                  <a:pt x="2595342" y="211874"/>
                  <a:pt x="2589734" y="215613"/>
                </a:cubicBezTo>
                <a:cubicBezTo>
                  <a:pt x="2583340" y="219876"/>
                  <a:pt x="2577574" y="225281"/>
                  <a:pt x="2570551" y="228402"/>
                </a:cubicBezTo>
                <a:cubicBezTo>
                  <a:pt x="2558232" y="233877"/>
                  <a:pt x="2532185" y="241191"/>
                  <a:pt x="2532185" y="241191"/>
                </a:cubicBezTo>
                <a:cubicBezTo>
                  <a:pt x="2518045" y="255331"/>
                  <a:pt x="2511621" y="264261"/>
                  <a:pt x="2493818" y="273163"/>
                </a:cubicBezTo>
                <a:cubicBezTo>
                  <a:pt x="2487789" y="276177"/>
                  <a:pt x="2481029" y="277426"/>
                  <a:pt x="2474635" y="279557"/>
                </a:cubicBezTo>
                <a:cubicBezTo>
                  <a:pt x="2470372" y="285951"/>
                  <a:pt x="2468240" y="294477"/>
                  <a:pt x="2461846" y="298740"/>
                </a:cubicBezTo>
                <a:cubicBezTo>
                  <a:pt x="2454534" y="303615"/>
                  <a:pt x="2444955" y="303799"/>
                  <a:pt x="2436269" y="305135"/>
                </a:cubicBezTo>
                <a:cubicBezTo>
                  <a:pt x="2417192" y="308070"/>
                  <a:pt x="2397826" y="308800"/>
                  <a:pt x="2378719" y="311529"/>
                </a:cubicBezTo>
                <a:cubicBezTo>
                  <a:pt x="2367960" y="313066"/>
                  <a:pt x="2357482" y="316228"/>
                  <a:pt x="2346747" y="317923"/>
                </a:cubicBezTo>
                <a:cubicBezTo>
                  <a:pt x="2316972" y="322624"/>
                  <a:pt x="2257225" y="330712"/>
                  <a:pt x="2257225" y="330712"/>
                </a:cubicBezTo>
                <a:cubicBezTo>
                  <a:pt x="2222054" y="342437"/>
                  <a:pt x="2253567" y="330062"/>
                  <a:pt x="2218859" y="349895"/>
                </a:cubicBezTo>
                <a:cubicBezTo>
                  <a:pt x="2210583" y="354624"/>
                  <a:pt x="2201557" y="357955"/>
                  <a:pt x="2193281" y="362684"/>
                </a:cubicBezTo>
                <a:cubicBezTo>
                  <a:pt x="2186608" y="366497"/>
                  <a:pt x="2181294" y="372775"/>
                  <a:pt x="2174098" y="375473"/>
                </a:cubicBezTo>
                <a:cubicBezTo>
                  <a:pt x="2094020" y="405502"/>
                  <a:pt x="2178172" y="364592"/>
                  <a:pt x="2122943" y="388262"/>
                </a:cubicBezTo>
                <a:cubicBezTo>
                  <a:pt x="2084295" y="404826"/>
                  <a:pt x="2110292" y="395491"/>
                  <a:pt x="2078182" y="413839"/>
                </a:cubicBezTo>
                <a:cubicBezTo>
                  <a:pt x="2069906" y="418568"/>
                  <a:pt x="2061366" y="422873"/>
                  <a:pt x="2052604" y="426628"/>
                </a:cubicBezTo>
                <a:cubicBezTo>
                  <a:pt x="2046409" y="429283"/>
                  <a:pt x="2039616" y="430368"/>
                  <a:pt x="2033421" y="433023"/>
                </a:cubicBezTo>
                <a:cubicBezTo>
                  <a:pt x="2024659" y="436778"/>
                  <a:pt x="2016605" y="442056"/>
                  <a:pt x="2007843" y="445811"/>
                </a:cubicBezTo>
                <a:cubicBezTo>
                  <a:pt x="2001648" y="448466"/>
                  <a:pt x="1994689" y="449192"/>
                  <a:pt x="1988660" y="452206"/>
                </a:cubicBezTo>
                <a:cubicBezTo>
                  <a:pt x="1981786" y="455643"/>
                  <a:pt x="1976541" y="461968"/>
                  <a:pt x="1969477" y="464995"/>
                </a:cubicBezTo>
                <a:cubicBezTo>
                  <a:pt x="1961399" y="468457"/>
                  <a:pt x="1952349" y="468975"/>
                  <a:pt x="1943899" y="471389"/>
                </a:cubicBezTo>
                <a:cubicBezTo>
                  <a:pt x="1937418" y="473241"/>
                  <a:pt x="1931197" y="475932"/>
                  <a:pt x="1924716" y="477784"/>
                </a:cubicBezTo>
                <a:cubicBezTo>
                  <a:pt x="1916266" y="480198"/>
                  <a:pt x="1907556" y="481653"/>
                  <a:pt x="1899139" y="484178"/>
                </a:cubicBezTo>
                <a:cubicBezTo>
                  <a:pt x="1886227" y="488052"/>
                  <a:pt x="1874117" y="495061"/>
                  <a:pt x="1860772" y="496967"/>
                </a:cubicBezTo>
                <a:cubicBezTo>
                  <a:pt x="1777802" y="508819"/>
                  <a:pt x="1830977" y="501698"/>
                  <a:pt x="1700912" y="516150"/>
                </a:cubicBezTo>
                <a:lnTo>
                  <a:pt x="1643362" y="522544"/>
                </a:lnTo>
                <a:cubicBezTo>
                  <a:pt x="1634836" y="526807"/>
                  <a:pt x="1626117" y="530704"/>
                  <a:pt x="1617785" y="535333"/>
                </a:cubicBezTo>
                <a:cubicBezTo>
                  <a:pt x="1606921" y="541369"/>
                  <a:pt x="1597127" y="549373"/>
                  <a:pt x="1585813" y="554516"/>
                </a:cubicBezTo>
                <a:cubicBezTo>
                  <a:pt x="1510782" y="588621"/>
                  <a:pt x="1579034" y="548335"/>
                  <a:pt x="1521869" y="580094"/>
                </a:cubicBezTo>
                <a:cubicBezTo>
                  <a:pt x="1511005" y="586130"/>
                  <a:pt x="1500382" y="592604"/>
                  <a:pt x="1489897" y="599277"/>
                </a:cubicBezTo>
                <a:cubicBezTo>
                  <a:pt x="1476930" y="607529"/>
                  <a:pt x="1466442" y="621127"/>
                  <a:pt x="1451530" y="624855"/>
                </a:cubicBezTo>
                <a:lnTo>
                  <a:pt x="1425953" y="631249"/>
                </a:lnTo>
                <a:cubicBezTo>
                  <a:pt x="1420164" y="635591"/>
                  <a:pt x="1390539" y="658547"/>
                  <a:pt x="1381192" y="663221"/>
                </a:cubicBezTo>
                <a:cubicBezTo>
                  <a:pt x="1352352" y="677641"/>
                  <a:pt x="1370313" y="659498"/>
                  <a:pt x="1342825" y="682405"/>
                </a:cubicBezTo>
                <a:cubicBezTo>
                  <a:pt x="1335878" y="688194"/>
                  <a:pt x="1330589" y="695799"/>
                  <a:pt x="1323642" y="701588"/>
                </a:cubicBezTo>
                <a:cubicBezTo>
                  <a:pt x="1317738" y="706508"/>
                  <a:pt x="1309893" y="708943"/>
                  <a:pt x="1304459" y="714377"/>
                </a:cubicBezTo>
                <a:cubicBezTo>
                  <a:pt x="1296923" y="721913"/>
                  <a:pt x="1294313" y="734306"/>
                  <a:pt x="1285276" y="739954"/>
                </a:cubicBezTo>
                <a:cubicBezTo>
                  <a:pt x="1276060" y="745714"/>
                  <a:pt x="1263961" y="744217"/>
                  <a:pt x="1253304" y="746349"/>
                </a:cubicBezTo>
                <a:cubicBezTo>
                  <a:pt x="1232944" y="755397"/>
                  <a:pt x="1183876" y="779418"/>
                  <a:pt x="1157387" y="784715"/>
                </a:cubicBezTo>
                <a:cubicBezTo>
                  <a:pt x="1146730" y="786846"/>
                  <a:pt x="1136258" y="790361"/>
                  <a:pt x="1125415" y="791109"/>
                </a:cubicBezTo>
                <a:cubicBezTo>
                  <a:pt x="1074337" y="794632"/>
                  <a:pt x="1023105" y="795372"/>
                  <a:pt x="971950" y="797504"/>
                </a:cubicBezTo>
                <a:cubicBezTo>
                  <a:pt x="915772" y="816229"/>
                  <a:pt x="1012461" y="785566"/>
                  <a:pt x="888822" y="810293"/>
                </a:cubicBezTo>
                <a:cubicBezTo>
                  <a:pt x="877567" y="812544"/>
                  <a:pt x="867739" y="819451"/>
                  <a:pt x="856850" y="823081"/>
                </a:cubicBezTo>
                <a:cubicBezTo>
                  <a:pt x="848513" y="825860"/>
                  <a:pt x="839723" y="827062"/>
                  <a:pt x="831273" y="829476"/>
                </a:cubicBezTo>
                <a:cubicBezTo>
                  <a:pt x="824792" y="831328"/>
                  <a:pt x="818571" y="834018"/>
                  <a:pt x="812090" y="835870"/>
                </a:cubicBezTo>
                <a:cubicBezTo>
                  <a:pt x="795874" y="840503"/>
                  <a:pt x="782655" y="842091"/>
                  <a:pt x="767329" y="848659"/>
                </a:cubicBezTo>
                <a:cubicBezTo>
                  <a:pt x="758567" y="852414"/>
                  <a:pt x="750027" y="856719"/>
                  <a:pt x="741751" y="861448"/>
                </a:cubicBezTo>
                <a:cubicBezTo>
                  <a:pt x="735078" y="865261"/>
                  <a:pt x="729591" y="871116"/>
                  <a:pt x="722568" y="874237"/>
                </a:cubicBezTo>
                <a:cubicBezTo>
                  <a:pt x="707622" y="880879"/>
                  <a:pt x="676576" y="889573"/>
                  <a:pt x="658624" y="893420"/>
                </a:cubicBezTo>
                <a:cubicBezTo>
                  <a:pt x="637370" y="897975"/>
                  <a:pt x="594680" y="906209"/>
                  <a:pt x="594680" y="906209"/>
                </a:cubicBezTo>
                <a:cubicBezTo>
                  <a:pt x="586154" y="910472"/>
                  <a:pt x="577953" y="915458"/>
                  <a:pt x="569102" y="918998"/>
                </a:cubicBezTo>
                <a:cubicBezTo>
                  <a:pt x="536655" y="931976"/>
                  <a:pt x="530869" y="931759"/>
                  <a:pt x="498764" y="938181"/>
                </a:cubicBezTo>
                <a:cubicBezTo>
                  <a:pt x="441955" y="980787"/>
                  <a:pt x="503482" y="939813"/>
                  <a:pt x="447608" y="963758"/>
                </a:cubicBezTo>
                <a:cubicBezTo>
                  <a:pt x="425704" y="973145"/>
                  <a:pt x="405568" y="986343"/>
                  <a:pt x="383664" y="995730"/>
                </a:cubicBezTo>
                <a:cubicBezTo>
                  <a:pt x="375586" y="999192"/>
                  <a:pt x="366537" y="999711"/>
                  <a:pt x="358087" y="1002125"/>
                </a:cubicBezTo>
                <a:cubicBezTo>
                  <a:pt x="332017" y="1009574"/>
                  <a:pt x="319919" y="1018627"/>
                  <a:pt x="287748" y="1021308"/>
                </a:cubicBezTo>
                <a:cubicBezTo>
                  <a:pt x="170601" y="1031070"/>
                  <a:pt x="236646" y="1026353"/>
                  <a:pt x="89522" y="1034097"/>
                </a:cubicBezTo>
                <a:lnTo>
                  <a:pt x="51155" y="1046886"/>
                </a:lnTo>
                <a:cubicBezTo>
                  <a:pt x="44761" y="1049017"/>
                  <a:pt x="31972" y="1046540"/>
                  <a:pt x="31972" y="1053280"/>
                </a:cubicBezTo>
                <a:lnTo>
                  <a:pt x="44761" y="102770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70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792163" y="339502"/>
            <a:ext cx="8101012" cy="324036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smtClean="0"/>
              <a:t>Messtechnologie      beruht </a:t>
            </a:r>
            <a:r>
              <a:rPr lang="de-CH" dirty="0"/>
              <a:t>auf </a:t>
            </a:r>
            <a:r>
              <a:rPr lang="de-CH" dirty="0" err="1"/>
              <a:t>Audiomatching</a:t>
            </a:r>
            <a:r>
              <a:rPr lang="de-CH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91654" y="2826970"/>
            <a:ext cx="93603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720725" algn="l"/>
              </a:tabLst>
            </a:pPr>
            <a:r>
              <a:rPr lang="de-CH" sz="1100" dirty="0">
                <a:ea typeface="Tahoma" pitchFamily="34" charset="0"/>
                <a:cs typeface="Calibri"/>
              </a:rPr>
              <a:t>Im Haushalt wird die Tonspur des Fernseh-</a:t>
            </a:r>
            <a:br>
              <a:rPr lang="de-CH" sz="1100" dirty="0">
                <a:ea typeface="Tahoma" pitchFamily="34" charset="0"/>
                <a:cs typeface="Calibri"/>
              </a:rPr>
            </a:br>
            <a:r>
              <a:rPr lang="de-CH" sz="1100" dirty="0" err="1">
                <a:ea typeface="Tahoma" pitchFamily="34" charset="0"/>
                <a:cs typeface="Calibri"/>
              </a:rPr>
              <a:t>konsums</a:t>
            </a:r>
            <a:r>
              <a:rPr lang="de-CH" sz="1100" dirty="0">
                <a:ea typeface="Tahoma" pitchFamily="34" charset="0"/>
                <a:cs typeface="Calibri"/>
              </a:rPr>
              <a:t> registriert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546669" y="1095586"/>
            <a:ext cx="4165791" cy="553998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de-CH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 Prinzip </a:t>
            </a:r>
            <a:r>
              <a:rPr lang="de-CH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 </a:t>
            </a:r>
            <a:r>
              <a:rPr lang="de-CH" sz="12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Audiomatching</a:t>
            </a:r>
            <a:r>
              <a:rPr lang="de-CH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CH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(= Audioabgleich): </a:t>
            </a:r>
            <a:r>
              <a:rPr lang="de-CH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de-CH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de-CH" sz="1200" dirty="0" smtClean="0">
                <a:ea typeface="Tahoma" panose="020B0604030504040204" pitchFamily="34" charset="0"/>
                <a:cs typeface="Calibri"/>
              </a:rPr>
              <a:t>Die</a:t>
            </a:r>
            <a:r>
              <a:rPr lang="de-CH" sz="1200" dirty="0" smtClean="0">
                <a:ea typeface="Tahoma" panose="020B0604030504040204" pitchFamily="34" charset="0"/>
                <a:cs typeface="Tahoma" panose="020B0604030504040204" pitchFamily="34" charset="0"/>
              </a:rPr>
              <a:t> Tonspur aus dem Panel-Haushalt wird mit den Tonspuren aller referenzierten Sender abgeglichen und zugeordnet</a:t>
            </a:r>
            <a:r>
              <a:rPr lang="de-CH" sz="1200" i="1" dirty="0" smtClean="0"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de-CH" sz="12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976156" y="2823778"/>
            <a:ext cx="1080046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720725" algn="l"/>
              </a:tabLst>
            </a:pPr>
            <a:r>
              <a:rPr lang="de-CH" sz="1100" dirty="0" smtClean="0">
                <a:ea typeface="Tahoma" pitchFamily="34" charset="0"/>
                <a:cs typeface="Calibri"/>
              </a:rPr>
              <a:t>In der Zentrale werden alle Tonspuren der relevanten Sender registriert</a:t>
            </a:r>
            <a:endParaRPr lang="de-CH" sz="1100" dirty="0">
              <a:ea typeface="Tahoma" pitchFamily="34" charset="0"/>
              <a:cs typeface="Calibri"/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4546668" y="4465444"/>
            <a:ext cx="322968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720725" algn="l"/>
              </a:tabLst>
            </a:pPr>
            <a:r>
              <a:rPr lang="de-CH" sz="1100" dirty="0" smtClean="0">
                <a:ea typeface="Tahoma" pitchFamily="34" charset="0"/>
                <a:cs typeface="Calibri"/>
              </a:rPr>
              <a:t>Ein Abgleich der beiden Quellen ermöglicht die Zuordnung der Fernsehnutzung im Haushalt</a:t>
            </a:r>
            <a:endParaRPr lang="de-CH" sz="1100" dirty="0">
              <a:ea typeface="Tahoma" pitchFamily="34" charset="0"/>
              <a:cs typeface="Calibri"/>
            </a:endParaRPr>
          </a:p>
        </p:txBody>
      </p:sp>
      <p:pic>
        <p:nvPicPr>
          <p:cNvPr id="2" name="Bild 1" descr="Grafik_Messtechnologie_V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4646"/>
            <a:ext cx="4284476" cy="462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Personen Messung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7" y="1051570"/>
            <a:ext cx="2952328" cy="369041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t="4548" b="12448"/>
          <a:stretch/>
        </p:blipFill>
        <p:spPr>
          <a:xfrm>
            <a:off x="792163" y="1419622"/>
            <a:ext cx="4966976" cy="3240360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9692" y="987574"/>
            <a:ext cx="2016224" cy="28083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67" b="32381"/>
          <a:stretch/>
        </p:blipFill>
        <p:spPr>
          <a:xfrm>
            <a:off x="1907804" y="3156346"/>
            <a:ext cx="1800000" cy="5675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6" b="27804"/>
          <a:stretch/>
        </p:blipFill>
        <p:spPr>
          <a:xfrm>
            <a:off x="1907804" y="987574"/>
            <a:ext cx="1800000" cy="92700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239" b="34591"/>
          <a:stretch/>
        </p:blipFill>
        <p:spPr>
          <a:xfrm>
            <a:off x="1907804" y="1959682"/>
            <a:ext cx="1800000" cy="58125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13" b="34039"/>
          <a:stretch/>
        </p:blipFill>
        <p:spPr>
          <a:xfrm>
            <a:off x="1907804" y="2571750"/>
            <a:ext cx="1800000" cy="5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7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Personen Messung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847" y="1051570"/>
            <a:ext cx="2952328" cy="369041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t="4548" b="12448"/>
          <a:stretch/>
        </p:blipFill>
        <p:spPr>
          <a:xfrm>
            <a:off x="792163" y="1419622"/>
            <a:ext cx="496697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6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Grenze des Stichprobenansatzes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792163" y="1131591"/>
            <a:ext cx="4247889" cy="345638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de-CH" dirty="0" smtClean="0"/>
              <a:t>Es kommt vor, dass ein Sender zu einer bestimmten Zeit keinen Kontakt aufweist (0-Rating).</a:t>
            </a:r>
          </a:p>
          <a:p>
            <a:pPr>
              <a:spcAft>
                <a:spcPts val="0"/>
              </a:spcAft>
            </a:pPr>
            <a:r>
              <a:rPr lang="de-CH" dirty="0" smtClean="0"/>
              <a:t>In </a:t>
            </a:r>
            <a:r>
              <a:rPr lang="de-CH" dirty="0"/>
              <a:t>W</a:t>
            </a:r>
            <a:r>
              <a:rPr lang="de-CH" dirty="0" smtClean="0"/>
              <a:t>irklichkeit schaut wahrscheinlich irgend jemand das Programm.</a:t>
            </a:r>
          </a:p>
          <a:p>
            <a:pPr>
              <a:spcAft>
                <a:spcPts val="0"/>
              </a:spcAft>
            </a:pPr>
            <a:r>
              <a:rPr lang="de-CH" dirty="0" smtClean="0"/>
              <a:t>Das TV-Panel ist zu klein um Nutzung mit geringer Reichweite zuverlässig zu erfassen.</a:t>
            </a:r>
          </a:p>
          <a:p>
            <a:pPr>
              <a:spcAft>
                <a:spcPts val="0"/>
              </a:spcAft>
            </a:pPr>
            <a:r>
              <a:rPr lang="de-CH" dirty="0" smtClean="0"/>
              <a:t>Eine Aufstockung des Panels ist sehr teuer und ineffektiv.</a:t>
            </a:r>
          </a:p>
          <a:p>
            <a:pPr>
              <a:spcAft>
                <a:spcPts val="0"/>
              </a:spcAft>
            </a:pPr>
            <a:r>
              <a:rPr lang="de-CH" dirty="0"/>
              <a:t>Das TV Panel ist im internationalen Vergleich relativ gross. Der Schweizer TV Markt ist aber </a:t>
            </a:r>
            <a:r>
              <a:rPr lang="de-CH" dirty="0" smtClean="0"/>
              <a:t>stark </a:t>
            </a:r>
            <a:r>
              <a:rPr lang="de-CH" dirty="0"/>
              <a:t>fragmentiert</a:t>
            </a:r>
            <a:r>
              <a:rPr lang="de-CH" dirty="0" smtClean="0"/>
              <a:t>.</a:t>
            </a:r>
          </a:p>
          <a:p>
            <a:pPr>
              <a:spcAft>
                <a:spcPts val="0"/>
              </a:spcAft>
            </a:pPr>
            <a:endParaRPr lang="de-CH" dirty="0" smtClean="0"/>
          </a:p>
          <a:p>
            <a:pPr>
              <a:spcAft>
                <a:spcPts val="0"/>
              </a:spcAft>
            </a:pPr>
            <a:endParaRPr lang="de-CH" dirty="0" smtClean="0"/>
          </a:p>
          <a:p>
            <a:pPr>
              <a:spcAft>
                <a:spcPts val="0"/>
              </a:spcAft>
            </a:pPr>
            <a:r>
              <a:rPr lang="de-CH" dirty="0" smtClean="0"/>
              <a:t>Statistische Modellierung</a:t>
            </a:r>
          </a:p>
          <a:p>
            <a:pPr>
              <a:spcAft>
                <a:spcPts val="0"/>
              </a:spcAft>
            </a:pPr>
            <a:r>
              <a:rPr lang="de-CH" dirty="0" smtClean="0"/>
              <a:t>Anreicherung durch Set-Top-Box Daten (hunderttausende Schweizer Haushalte)</a:t>
            </a:r>
          </a:p>
          <a:p>
            <a:pPr marL="0" indent="0">
              <a:spcAft>
                <a:spcPts val="0"/>
              </a:spcAft>
              <a:buNone/>
            </a:pPr>
            <a:endParaRPr lang="de-CH" dirty="0"/>
          </a:p>
        </p:txBody>
      </p:sp>
      <p:sp>
        <p:nvSpPr>
          <p:cNvPr id="11" name="Rechteck 10"/>
          <p:cNvSpPr/>
          <p:nvPr/>
        </p:nvSpPr>
        <p:spPr>
          <a:xfrm>
            <a:off x="5748615" y="1114993"/>
            <a:ext cx="1667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400" dirty="0"/>
              <a:t>Schweizer TV Markt 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4756248" y="1604588"/>
            <a:ext cx="4172236" cy="2578873"/>
            <a:chOff x="4756248" y="1604588"/>
            <a:chExt cx="4172236" cy="2578873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6248" y="1604588"/>
              <a:ext cx="4172236" cy="2578873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4756248" y="3399842"/>
              <a:ext cx="607840" cy="21602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40924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8787"/>
            <a:ext cx="7308812" cy="51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apulse">
  <a:themeElements>
    <a:clrScheme name="Mediapulse">
      <a:dk1>
        <a:sysClr val="windowText" lastClr="000000"/>
      </a:dk1>
      <a:lt1>
        <a:srgbClr val="FFFFFF"/>
      </a:lt1>
      <a:dk2>
        <a:srgbClr val="1F497D"/>
      </a:dk2>
      <a:lt2>
        <a:srgbClr val="4A452A"/>
      </a:lt2>
      <a:accent1>
        <a:srgbClr val="EE7C30"/>
      </a:accent1>
      <a:accent2>
        <a:srgbClr val="4F6228"/>
      </a:accent2>
      <a:accent3>
        <a:srgbClr val="C0504D"/>
      </a:accent3>
      <a:accent4>
        <a:srgbClr val="8064A2"/>
      </a:accent4>
      <a:accent5>
        <a:srgbClr val="7F7F7F"/>
      </a:accent5>
      <a:accent6>
        <a:srgbClr val="FFC000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5000"/>
          </a:lnSpc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Office PowerPoint</Application>
  <PresentationFormat>Bildschirmpräsentation (16:9)</PresentationFormat>
  <Paragraphs>123</Paragraphs>
  <Slides>17</Slides>
  <Notes>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Mediapulse</vt:lpstr>
      <vt:lpstr>Predicting the household composition from TV viewing</vt:lpstr>
      <vt:lpstr>About Me</vt:lpstr>
      <vt:lpstr>Mediapulse</vt:lpstr>
      <vt:lpstr>So funktioniert die TV-Nutzungsforschung</vt:lpstr>
      <vt:lpstr>Die Messtechnologie      beruht auf Audiomatching </vt:lpstr>
      <vt:lpstr>Personen Messung</vt:lpstr>
      <vt:lpstr>Personen Messung</vt:lpstr>
      <vt:lpstr>Grenze des Stichprobenansatzes</vt:lpstr>
      <vt:lpstr>PowerPoint-Präsentation</vt:lpstr>
      <vt:lpstr>TV Viewing Data</vt:lpstr>
      <vt:lpstr>Features Selection</vt:lpstr>
      <vt:lpstr>Train &amp; Test Data</vt:lpstr>
      <vt:lpstr>Between features</vt:lpstr>
      <vt:lpstr>Random Forest</vt:lpstr>
      <vt:lpstr>Variable Importance</vt:lpstr>
      <vt:lpstr>Prior of HHsize</vt:lpstr>
      <vt:lpstr>Outlook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Spahni Roger</dc:creator>
  <cp:lastModifiedBy>Luechinger Rafael</cp:lastModifiedBy>
  <cp:revision>415</cp:revision>
  <dcterms:created xsi:type="dcterms:W3CDTF">2018-03-24T08:03:11Z</dcterms:created>
  <dcterms:modified xsi:type="dcterms:W3CDTF">2018-09-11T08:52:55Z</dcterms:modified>
</cp:coreProperties>
</file>